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7" r:id="rId2"/>
  </p:sldMasterIdLst>
  <p:notesMasterIdLst>
    <p:notesMasterId r:id="rId35"/>
  </p:notesMasterIdLst>
  <p:handoutMasterIdLst>
    <p:handoutMasterId r:id="rId36"/>
  </p:handoutMasterIdLst>
  <p:sldIdLst>
    <p:sldId id="256" r:id="rId3"/>
    <p:sldId id="270" r:id="rId4"/>
    <p:sldId id="271" r:id="rId5"/>
    <p:sldId id="272" r:id="rId6"/>
    <p:sldId id="273" r:id="rId7"/>
    <p:sldId id="258" r:id="rId8"/>
    <p:sldId id="289" r:id="rId9"/>
    <p:sldId id="298" r:id="rId10"/>
    <p:sldId id="292" r:id="rId11"/>
    <p:sldId id="299" r:id="rId12"/>
    <p:sldId id="293" r:id="rId13"/>
    <p:sldId id="301" r:id="rId14"/>
    <p:sldId id="294" r:id="rId15"/>
    <p:sldId id="302" r:id="rId16"/>
    <p:sldId id="303" r:id="rId17"/>
    <p:sldId id="295" r:id="rId18"/>
    <p:sldId id="304" r:id="rId19"/>
    <p:sldId id="305" r:id="rId20"/>
    <p:sldId id="306" r:id="rId21"/>
    <p:sldId id="296" r:id="rId22"/>
    <p:sldId id="307" r:id="rId23"/>
    <p:sldId id="308" r:id="rId24"/>
    <p:sldId id="309" r:id="rId25"/>
    <p:sldId id="310" r:id="rId26"/>
    <p:sldId id="311" r:id="rId27"/>
    <p:sldId id="312" r:id="rId28"/>
    <p:sldId id="313" r:id="rId29"/>
    <p:sldId id="314" r:id="rId30"/>
    <p:sldId id="297" r:id="rId31"/>
    <p:sldId id="315" r:id="rId32"/>
    <p:sldId id="316" r:id="rId33"/>
    <p:sldId id="317"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p:cViewPr>
        <p:scale>
          <a:sx n="60" d="100"/>
          <a:sy n="60" d="100"/>
        </p:scale>
        <p:origin x="-1062" y="-384"/>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pt-BR"/>
              <a:pPr/>
              <a:t>20/10/2014</a:t>
            </a:fld>
            <a:endParaRP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pPr/>
              <a:t>‹nº›</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pt-BR"/>
              <a:pPr/>
              <a:t>20/10/2014</a:t>
            </a:fld>
            <a:endParaRPr/>
          </a:p>
        </p:txBody>
      </p:sp>
      <p:sp>
        <p:nvSpPr>
          <p:cNvPr id="4" name="Espaço Reservado para Imagem de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Clique para editar o texto mestre</a:t>
            </a:r>
          </a:p>
          <a:p>
            <a:pPr lvl="1"/>
            <a:r>
              <a:rPr/>
              <a:t>Segundo nível</a:t>
            </a:r>
          </a:p>
          <a:p>
            <a:pPr lvl="2"/>
            <a:r>
              <a:rPr/>
              <a:t>Terceiro nível</a:t>
            </a:r>
          </a:p>
          <a:p>
            <a:pPr lvl="3"/>
            <a:r>
              <a:rPr/>
              <a:t>Quarto nível</a:t>
            </a:r>
          </a:p>
          <a:p>
            <a:pPr lvl="4"/>
            <a:r>
              <a:rP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pPr/>
              <a:t>‹nº›</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D8E9C34-6332-4157-BF54-F4B2E813B031}"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292417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FF2FD1D-4461-487A-8BCD-E7FE8223A120}"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29576458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B3BA12A-4D75-4ABB-B303-794A9CBC7139}"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9281051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E3E5F55-2603-46DF-94EE-B7C00460CB11}"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6283046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053CCB5-667B-4633-B9E8-79BF32773F98}"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226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DABCDBA-81AE-464B-9923-4BDF30A65D2C}"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7300679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0D91FE0-4A35-4A9B-94FF-24E9E6B4C20F}"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212615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36EB278-E48B-4C26-8C0E-1C462CD3B2F8}"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35946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09A6A83-3020-4ADF-BC6F-68E6AD30CFE8}"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100276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EC8C616-4F80-4116-B407-1E4D709950F8}" type="datetime1">
              <a:rPr lang="pt-BR" noProof="0" smtClean="0"/>
              <a:t>20/10/2014</a:t>
            </a:fld>
            <a:endParaRPr lang="pt-BR" noProof="0" dirty="0"/>
          </a:p>
        </p:txBody>
      </p:sp>
      <p:sp>
        <p:nvSpPr>
          <p:cNvPr id="5" name="Footer Placeholder 4"/>
          <p:cNvSpPr>
            <a:spLocks noGrp="1"/>
          </p:cNvSpPr>
          <p:nvPr>
            <p:ph type="ftr" sz="quarter" idx="11"/>
          </p:nvPr>
        </p:nvSpPr>
        <p:spPr/>
        <p:txBody>
          <a:bodyPr/>
          <a:lstStyle/>
          <a:p>
            <a:endParaRPr lang="pt-BR" noProof="0" dirty="0"/>
          </a:p>
        </p:txBody>
      </p:sp>
      <p:sp>
        <p:nvSpPr>
          <p:cNvPr id="6" name="Slide Number Placeholder 5"/>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29275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46D1C18-220B-4440-8406-9251788C71BC}" type="datetime1">
              <a:rPr lang="pt-BR" noProof="0" smtClean="0"/>
              <a:t>20/10/2014</a:t>
            </a:fld>
            <a:endParaRPr lang="pt-BR" noProof="0" dirty="0"/>
          </a:p>
        </p:txBody>
      </p:sp>
      <p:sp>
        <p:nvSpPr>
          <p:cNvPr id="6" name="Footer Placeholder 5"/>
          <p:cNvSpPr>
            <a:spLocks noGrp="1"/>
          </p:cNvSpPr>
          <p:nvPr>
            <p:ph type="ftr" sz="quarter" idx="11"/>
          </p:nvPr>
        </p:nvSpPr>
        <p:spPr/>
        <p:txBody>
          <a:bodyPr/>
          <a:lstStyle/>
          <a:p>
            <a:endParaRPr lang="pt-BR" noProof="0" dirty="0"/>
          </a:p>
        </p:txBody>
      </p:sp>
      <p:sp>
        <p:nvSpPr>
          <p:cNvPr id="7" name="Slide Number Placeholder 6"/>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41661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14A7F4B-8E27-4700-AE8B-DEFE7E22B173}" type="datetime1">
              <a:rPr lang="pt-BR" noProof="0" smtClean="0"/>
              <a:t>20/10/2014</a:t>
            </a:fld>
            <a:endParaRPr lang="pt-BR" noProof="0" dirty="0"/>
          </a:p>
        </p:txBody>
      </p:sp>
      <p:sp>
        <p:nvSpPr>
          <p:cNvPr id="8" name="Footer Placeholder 7"/>
          <p:cNvSpPr>
            <a:spLocks noGrp="1"/>
          </p:cNvSpPr>
          <p:nvPr>
            <p:ph type="ftr" sz="quarter" idx="11"/>
          </p:nvPr>
        </p:nvSpPr>
        <p:spPr/>
        <p:txBody>
          <a:bodyPr/>
          <a:lstStyle/>
          <a:p>
            <a:endParaRPr lang="pt-BR" noProof="0" dirty="0"/>
          </a:p>
        </p:txBody>
      </p:sp>
      <p:sp>
        <p:nvSpPr>
          <p:cNvPr id="9" name="Slide Number Placeholder 8"/>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249251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2181FFD3-9DCB-4ACE-9688-5EE2AC9D34F4}" type="datetime1">
              <a:rPr lang="pt-BR" noProof="0" smtClean="0"/>
              <a:t>20/10/2014</a:t>
            </a:fld>
            <a:endParaRPr lang="pt-BR" noProof="0" dirty="0"/>
          </a:p>
        </p:txBody>
      </p:sp>
      <p:sp>
        <p:nvSpPr>
          <p:cNvPr id="4" name="Footer Placeholder 3"/>
          <p:cNvSpPr>
            <a:spLocks noGrp="1"/>
          </p:cNvSpPr>
          <p:nvPr>
            <p:ph type="ftr" sz="quarter" idx="11"/>
          </p:nvPr>
        </p:nvSpPr>
        <p:spPr/>
        <p:txBody>
          <a:bodyPr/>
          <a:lstStyle/>
          <a:p>
            <a:endParaRPr lang="pt-BR" noProof="0" dirty="0"/>
          </a:p>
        </p:txBody>
      </p:sp>
      <p:sp>
        <p:nvSpPr>
          <p:cNvPr id="5" name="Slide Number Placeholder 4"/>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39425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BB98C-7536-42AD-8BAA-9CEFD15D27B0}" type="datetime1">
              <a:rPr lang="pt-BR" noProof="0" smtClean="0"/>
              <a:t>20/10/2014</a:t>
            </a:fld>
            <a:endParaRPr lang="pt-BR" noProof="0" dirty="0"/>
          </a:p>
        </p:txBody>
      </p:sp>
      <p:sp>
        <p:nvSpPr>
          <p:cNvPr id="3" name="Footer Placeholder 2"/>
          <p:cNvSpPr>
            <a:spLocks noGrp="1"/>
          </p:cNvSpPr>
          <p:nvPr>
            <p:ph type="ftr" sz="quarter" idx="11"/>
          </p:nvPr>
        </p:nvSpPr>
        <p:spPr/>
        <p:txBody>
          <a:bodyPr/>
          <a:lstStyle/>
          <a:p>
            <a:endParaRPr lang="pt-BR" noProof="0" dirty="0"/>
          </a:p>
        </p:txBody>
      </p:sp>
      <p:sp>
        <p:nvSpPr>
          <p:cNvPr id="4" name="Slide Number Placeholder 3"/>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102796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pt-BR" smtClean="0"/>
              <a:t>Clique para editar o título mestre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3C0DEA3-B924-4E8D-BB3D-597934D524D2}" type="datetime1">
              <a:rPr lang="pt-BR" noProof="0" smtClean="0"/>
              <a:t>20/10/2014</a:t>
            </a:fld>
            <a:endParaRPr lang="pt-BR" noProof="0" dirty="0"/>
          </a:p>
        </p:txBody>
      </p:sp>
      <p:sp>
        <p:nvSpPr>
          <p:cNvPr id="6" name="Footer Placeholder 5"/>
          <p:cNvSpPr>
            <a:spLocks noGrp="1"/>
          </p:cNvSpPr>
          <p:nvPr>
            <p:ph type="ftr" sz="quarter" idx="11"/>
          </p:nvPr>
        </p:nvSpPr>
        <p:spPr/>
        <p:txBody>
          <a:bodyPr/>
          <a:lstStyle/>
          <a:p>
            <a:endParaRPr lang="pt-BR" noProof="0" dirty="0"/>
          </a:p>
        </p:txBody>
      </p:sp>
      <p:sp>
        <p:nvSpPr>
          <p:cNvPr id="7" name="Slide Number Placeholder 6"/>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333541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5E5E2F-B866-4F60-9000-51E6768063F3}" type="datetime1">
              <a:rPr lang="pt-BR" noProof="0" smtClean="0"/>
              <a:t>20/10/2014</a:t>
            </a:fld>
            <a:endParaRPr lang="pt-BR" noProof="0" dirty="0"/>
          </a:p>
        </p:txBody>
      </p:sp>
      <p:sp>
        <p:nvSpPr>
          <p:cNvPr id="6" name="Footer Placeholder 5"/>
          <p:cNvSpPr>
            <a:spLocks noGrp="1"/>
          </p:cNvSpPr>
          <p:nvPr>
            <p:ph type="ftr" sz="quarter" idx="11"/>
          </p:nvPr>
        </p:nvSpPr>
        <p:spPr/>
        <p:txBody>
          <a:bodyPr/>
          <a:lstStyle/>
          <a:p>
            <a:endParaRPr lang="pt-BR" noProof="0" dirty="0"/>
          </a:p>
        </p:txBody>
      </p:sp>
      <p:sp>
        <p:nvSpPr>
          <p:cNvPr id="7" name="Slide Number Placeholder 6"/>
          <p:cNvSpPr>
            <a:spLocks noGrp="1"/>
          </p:cNvSpPr>
          <p:nvPr>
            <p:ph type="sldNum" sz="quarter" idx="12"/>
          </p:nvPr>
        </p:nvSpPr>
        <p:spPr/>
        <p:txBody>
          <a:body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16669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7FD417-5A8C-4C35-A5D9-2FD3BF4B1A75}" type="datetime1">
              <a:rPr lang="pt-BR" noProof="0" smtClean="0"/>
              <a:t>20/10/2014</a:t>
            </a:fld>
            <a:endParaRPr lang="pt-BR" noProof="0"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noProof="0"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A3F31473-23EB-4724-8B59-FE6D21D89FA4}" type="slidenum">
              <a:rPr lang="pt-BR" noProof="0" smtClean="0"/>
              <a:pPr/>
              <a:t>‹nº›</a:t>
            </a:fld>
            <a:endParaRPr lang="pt-BR" noProof="0" dirty="0"/>
          </a:p>
        </p:txBody>
      </p:sp>
    </p:spTree>
    <p:extLst>
      <p:ext uri="{BB962C8B-B14F-4D97-AF65-F5344CB8AC3E}">
        <p14:creationId xmlns:p14="http://schemas.microsoft.com/office/powerpoint/2010/main" val="23986085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oupe.com.br/" TargetMode="Externa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rgbClr val="EFF4E2">
                <a:alpha val="53000"/>
              </a:srgbClr>
            </a:gs>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58850" y="0"/>
            <a:ext cx="4320480" cy="4032448"/>
          </a:xfrm>
          <a:effectLst>
            <a:outerShdw blurRad="50800" dist="38100" dir="18900000" algn="bl" rotWithShape="0">
              <a:prstClr val="black">
                <a:alpha val="40000"/>
              </a:prstClr>
            </a:outerShdw>
          </a:effectLst>
          <a:scene3d>
            <a:camera prst="orthographicFront"/>
            <a:lightRig rig="threePt" dir="t"/>
          </a:scene3d>
          <a:sp3d>
            <a:bevelT/>
          </a:sp3d>
        </p:spPr>
        <p:txBody>
          <a:bodyPr>
            <a:normAutofit/>
          </a:bodyPr>
          <a:lstStyle/>
          <a:p>
            <a:pPr algn="ctr">
              <a:spcBef>
                <a:spcPts val="0"/>
              </a:spcBef>
            </a:pPr>
            <a:r>
              <a:rPr lang="pt-BR" sz="4000" b="1" dirty="0" smtClean="0"/>
              <a:t>Recrutamento e Seleção para não Recrutadores</a:t>
            </a:r>
            <a:r>
              <a:rPr lang="pt-BR" sz="4000" dirty="0" smtClean="0"/>
              <a:t> </a:t>
            </a:r>
            <a:br>
              <a:rPr lang="pt-BR" sz="4000" dirty="0" smtClean="0"/>
            </a:br>
            <a:endParaRPr lang="pt-BR" sz="4000" b="0" i="0" dirty="0">
              <a:solidFill>
                <a:srgbClr val="39527B"/>
              </a:solidFill>
              <a:latin typeface="Corbe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8501" y="0"/>
            <a:ext cx="7420324"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28" y="4797152"/>
            <a:ext cx="3327189" cy="1058321"/>
          </a:xfrm>
          <a:prstGeom prst="rect">
            <a:avLst/>
          </a:prstGeom>
        </p:spPr>
      </p:pic>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742" y="254246"/>
            <a:ext cx="9649072" cy="1296144"/>
          </a:xfrm>
        </p:spPr>
        <p:txBody>
          <a:bodyPr>
            <a:noAutofit/>
          </a:bodyPr>
          <a:lstStyle/>
          <a:p>
            <a:pPr algn="ctr"/>
            <a:r>
              <a:rPr lang="pt-BR" sz="3200" dirty="0"/>
              <a:t>O que eu preciso, </a:t>
            </a:r>
            <a:r>
              <a:rPr lang="pt-BR" sz="3200" dirty="0" smtClean="0"/>
              <a:t>existe? Posso pagar?</a:t>
            </a:r>
            <a:r>
              <a:rPr lang="pt-BR" sz="3200" dirty="0"/>
              <a:t/>
            </a:r>
            <a:br>
              <a:rPr lang="pt-BR" sz="3200" dirty="0"/>
            </a:br>
            <a:endParaRPr lang="pt-BR" sz="3200" dirty="0"/>
          </a:p>
        </p:txBody>
      </p:sp>
      <p:sp>
        <p:nvSpPr>
          <p:cNvPr id="4" name="CaixaDeTexto 3"/>
          <p:cNvSpPr txBox="1"/>
          <p:nvPr/>
        </p:nvSpPr>
        <p:spPr>
          <a:xfrm>
            <a:off x="909836" y="1844824"/>
            <a:ext cx="5256584" cy="3754874"/>
          </a:xfrm>
          <a:prstGeom prst="rect">
            <a:avLst/>
          </a:prstGeom>
          <a:noFill/>
        </p:spPr>
        <p:txBody>
          <a:bodyPr wrap="square" rtlCol="0">
            <a:spAutoFit/>
          </a:bodyPr>
          <a:lstStyle/>
          <a:p>
            <a:pPr algn="just"/>
            <a:r>
              <a:rPr lang="pt-BR" sz="1400" dirty="0">
                <a:solidFill>
                  <a:schemeClr val="bg1">
                    <a:lumMod val="50000"/>
                  </a:schemeClr>
                </a:solidFill>
              </a:rPr>
              <a:t>O recrutador deve dispor de um conjunto de elementos a fim de tornar este processo menos subjetivo e mais pragmático.</a:t>
            </a:r>
          </a:p>
          <a:p>
            <a:pPr algn="just"/>
            <a:r>
              <a:rPr lang="pt-BR" sz="1400" dirty="0">
                <a:solidFill>
                  <a:schemeClr val="bg1">
                    <a:lumMod val="50000"/>
                  </a:schemeClr>
                </a:solidFill>
              </a:rPr>
              <a:t>Estes cuidados passam por</a:t>
            </a:r>
            <a:r>
              <a:rPr lang="pt-BR" sz="1400" dirty="0" smtClean="0">
                <a:solidFill>
                  <a:schemeClr val="bg1">
                    <a:lumMod val="50000"/>
                  </a:schemeClr>
                </a:solidFill>
              </a:rPr>
              <a:t>:</a:t>
            </a:r>
          </a:p>
          <a:p>
            <a:pPr algn="just"/>
            <a:endParaRPr lang="pt-BR" sz="1400" dirty="0">
              <a:solidFill>
                <a:schemeClr val="bg1">
                  <a:lumMod val="50000"/>
                </a:schemeClr>
              </a:solidFill>
            </a:endParaRPr>
          </a:p>
          <a:p>
            <a:pPr marL="285750" lvl="0" indent="-285750" algn="just">
              <a:buFont typeface="Wingdings" panose="05000000000000000000" pitchFamily="2" charset="2"/>
              <a:buChar char="ü"/>
            </a:pPr>
            <a:r>
              <a:rPr lang="pt-BR" sz="1400" dirty="0">
                <a:solidFill>
                  <a:schemeClr val="bg1">
                    <a:lumMod val="50000"/>
                  </a:schemeClr>
                </a:solidFill>
              </a:rPr>
              <a:t>Ter a descrição do cargo da vaga em aberto</a:t>
            </a:r>
            <a:r>
              <a:rPr lang="pt-BR" sz="1400" dirty="0" smtClean="0">
                <a:solidFill>
                  <a:schemeClr val="bg1">
                    <a:lumMod val="50000"/>
                  </a:schemeClr>
                </a:solidFill>
              </a:rPr>
              <a:t>;</a:t>
            </a:r>
            <a:endParaRPr lang="pt-BR" sz="1400" dirty="0">
              <a:solidFill>
                <a:schemeClr val="bg1">
                  <a:lumMod val="50000"/>
                </a:schemeClr>
              </a:solidFill>
            </a:endParaRPr>
          </a:p>
          <a:p>
            <a:pPr marL="285750" lvl="0" indent="-285750" algn="just">
              <a:buFont typeface="Wingdings" panose="05000000000000000000" pitchFamily="2" charset="2"/>
              <a:buChar char="ü"/>
            </a:pPr>
            <a:r>
              <a:rPr lang="pt-BR" sz="1400" dirty="0">
                <a:solidFill>
                  <a:schemeClr val="bg1">
                    <a:lumMod val="50000"/>
                  </a:schemeClr>
                </a:solidFill>
              </a:rPr>
              <a:t>Conhecer os pré-requisitos da vaga em aberto</a:t>
            </a:r>
            <a:r>
              <a:rPr lang="pt-BR" sz="1400" dirty="0" smtClean="0">
                <a:solidFill>
                  <a:schemeClr val="bg1">
                    <a:lumMod val="50000"/>
                  </a:schemeClr>
                </a:solidFill>
              </a:rPr>
              <a:t>;</a:t>
            </a:r>
          </a:p>
          <a:p>
            <a:pPr marL="285750" lvl="0" indent="-285750" algn="just">
              <a:buFont typeface="Wingdings" panose="05000000000000000000" pitchFamily="2" charset="2"/>
              <a:buChar char="ü"/>
            </a:pPr>
            <a:r>
              <a:rPr lang="pt-BR" sz="1400" dirty="0" smtClean="0">
                <a:solidFill>
                  <a:schemeClr val="bg1">
                    <a:lumMod val="50000"/>
                  </a:schemeClr>
                </a:solidFill>
              </a:rPr>
              <a:t>Conhecer </a:t>
            </a:r>
            <a:r>
              <a:rPr lang="pt-BR" sz="1400" dirty="0">
                <a:solidFill>
                  <a:schemeClr val="bg1">
                    <a:lumMod val="50000"/>
                  </a:schemeClr>
                </a:solidFill>
              </a:rPr>
              <a:t>os principais desafios esperados pela área solicitante</a:t>
            </a:r>
            <a:r>
              <a:rPr lang="pt-BR" sz="1400" dirty="0" smtClean="0">
                <a:solidFill>
                  <a:schemeClr val="bg1">
                    <a:lumMod val="50000"/>
                  </a:schemeClr>
                </a:solidFill>
              </a:rPr>
              <a:t>;</a:t>
            </a:r>
          </a:p>
          <a:p>
            <a:pPr marL="285750" lvl="0" indent="-285750" algn="just">
              <a:buFont typeface="Wingdings" panose="05000000000000000000" pitchFamily="2" charset="2"/>
              <a:buChar char="ü"/>
            </a:pPr>
            <a:r>
              <a:rPr lang="pt-BR" sz="1400" dirty="0" smtClean="0">
                <a:solidFill>
                  <a:schemeClr val="bg1">
                    <a:lumMod val="50000"/>
                  </a:schemeClr>
                </a:solidFill>
              </a:rPr>
              <a:t>Ter </a:t>
            </a:r>
            <a:r>
              <a:rPr lang="pt-BR" sz="1400" dirty="0">
                <a:solidFill>
                  <a:schemeClr val="bg1">
                    <a:lumMod val="50000"/>
                  </a:schemeClr>
                </a:solidFill>
              </a:rPr>
              <a:t>a percepção correta do perfil comportamental esperado/desejado</a:t>
            </a:r>
            <a:r>
              <a:rPr lang="pt-BR" sz="1400" dirty="0" smtClean="0">
                <a:solidFill>
                  <a:schemeClr val="bg1">
                    <a:lumMod val="50000"/>
                  </a:schemeClr>
                </a:solidFill>
              </a:rPr>
              <a:t>;</a:t>
            </a:r>
          </a:p>
          <a:p>
            <a:pPr marL="285750" lvl="0" indent="-285750" algn="just">
              <a:buFont typeface="Wingdings" panose="05000000000000000000" pitchFamily="2" charset="2"/>
              <a:buChar char="ü"/>
            </a:pPr>
            <a:r>
              <a:rPr lang="pt-BR" sz="1400" dirty="0" smtClean="0">
                <a:solidFill>
                  <a:schemeClr val="bg1">
                    <a:lumMod val="50000"/>
                  </a:schemeClr>
                </a:solidFill>
              </a:rPr>
              <a:t>Conhecer </a:t>
            </a:r>
            <a:r>
              <a:rPr lang="pt-BR" sz="1400" dirty="0">
                <a:solidFill>
                  <a:schemeClr val="bg1">
                    <a:lumMod val="50000"/>
                  </a:schemeClr>
                </a:solidFill>
              </a:rPr>
              <a:t>a cultura, os valores e os princípios, não só da empresa, mas da área, bem como da equipe da vaga em aberto</a:t>
            </a:r>
            <a:r>
              <a:rPr lang="pt-BR" sz="1400" dirty="0" smtClean="0">
                <a:solidFill>
                  <a:schemeClr val="bg1">
                    <a:lumMod val="50000"/>
                  </a:schemeClr>
                </a:solidFill>
              </a:rPr>
              <a:t>;</a:t>
            </a:r>
          </a:p>
          <a:p>
            <a:pPr marL="285750" indent="-285750" algn="just">
              <a:buFont typeface="Wingdings" panose="05000000000000000000" pitchFamily="2" charset="2"/>
              <a:buChar char="ü"/>
            </a:pPr>
            <a:r>
              <a:rPr lang="pt-BR" sz="1400" dirty="0" smtClean="0">
                <a:solidFill>
                  <a:schemeClr val="bg1">
                    <a:lumMod val="50000"/>
                  </a:schemeClr>
                </a:solidFill>
              </a:rPr>
              <a:t>Conhecer </a:t>
            </a:r>
            <a:r>
              <a:rPr lang="pt-BR" sz="1400" dirty="0">
                <a:solidFill>
                  <a:schemeClr val="bg1">
                    <a:lumMod val="50000"/>
                  </a:schemeClr>
                </a:solidFill>
              </a:rPr>
              <a:t>(e entender) a missão, a visão, os objetivos estratégicos, os princípios da empresa para não contratar "um estranho no </a:t>
            </a:r>
            <a:r>
              <a:rPr lang="pt-BR" sz="1400" dirty="0" smtClean="0">
                <a:solidFill>
                  <a:schemeClr val="bg1">
                    <a:lumMod val="50000"/>
                  </a:schemeClr>
                </a:solidFill>
              </a:rPr>
              <a:t>ninho”.</a:t>
            </a:r>
          </a:p>
          <a:p>
            <a:pPr marL="285750" indent="-285750" algn="just">
              <a:buFont typeface="Wingdings" panose="05000000000000000000" pitchFamily="2" charset="2"/>
              <a:buChar char="ü"/>
            </a:pPr>
            <a:endParaRPr lang="pt-BR" sz="1400" dirty="0">
              <a:solidFill>
                <a:schemeClr val="bg1">
                  <a:lumMod val="50000"/>
                </a:schemeClr>
              </a:solidFill>
            </a:endParaRP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470676"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53463"/>
            <a:ext cx="3960440" cy="4339650"/>
          </a:xfrm>
          <a:prstGeom prst="rect">
            <a:avLst/>
          </a:prstGeom>
          <a:noFill/>
        </p:spPr>
        <p:txBody>
          <a:bodyPr wrap="square" rtlCol="0">
            <a:spAutoFit/>
          </a:bodyPr>
          <a:lstStyle/>
          <a:p>
            <a:r>
              <a:rPr lang="pt-BR" sz="1400" dirty="0">
                <a:solidFill>
                  <a:schemeClr val="bg1">
                    <a:lumMod val="50000"/>
                  </a:schemeClr>
                </a:solidFill>
              </a:rPr>
              <a:t>O mau recrutamento pode acarretar um desgaste e </a:t>
            </a:r>
            <a:r>
              <a:rPr lang="pt-BR" sz="1400" dirty="0" smtClean="0">
                <a:solidFill>
                  <a:schemeClr val="bg1">
                    <a:lumMod val="50000"/>
                  </a:schemeClr>
                </a:solidFill>
              </a:rPr>
              <a:t>prejuízos incalculáveis </a:t>
            </a:r>
            <a:r>
              <a:rPr lang="pt-BR" sz="1400" dirty="0">
                <a:solidFill>
                  <a:schemeClr val="bg1">
                    <a:lumMod val="50000"/>
                  </a:schemeClr>
                </a:solidFill>
              </a:rPr>
              <a:t>à organização, bem como desperdícios inimagináveis, tais como:</a:t>
            </a:r>
          </a:p>
          <a:p>
            <a:endParaRPr lang="pt-BR" sz="1400" dirty="0">
              <a:solidFill>
                <a:schemeClr val="bg1">
                  <a:lumMod val="50000"/>
                </a:schemeClr>
              </a:solidFill>
            </a:endParaRPr>
          </a:p>
          <a:p>
            <a:pPr marL="285750" lvl="0" indent="-285750">
              <a:buFont typeface="Wingdings" panose="05000000000000000000" pitchFamily="2" charset="2"/>
              <a:buChar char="ü"/>
            </a:pPr>
            <a:r>
              <a:rPr lang="pt-BR" sz="1400" dirty="0">
                <a:solidFill>
                  <a:schemeClr val="bg1">
                    <a:lumMod val="50000"/>
                  </a:schemeClr>
                </a:solidFill>
              </a:rPr>
              <a:t>Retrabalho. Já que a pessoa contratada não tem o perfil para o cargo;</a:t>
            </a:r>
          </a:p>
          <a:p>
            <a:pPr marL="285750" lvl="0" indent="-285750">
              <a:buFont typeface="Wingdings" panose="05000000000000000000" pitchFamily="2" charset="2"/>
              <a:buChar char="ü"/>
            </a:pPr>
            <a:r>
              <a:rPr lang="pt-BR" sz="1400" dirty="0">
                <a:solidFill>
                  <a:schemeClr val="bg1">
                    <a:lumMod val="50000"/>
                  </a:schemeClr>
                </a:solidFill>
              </a:rPr>
              <a:t>Dinheiro e valioso tempo de treinamento focado na pessoa errada;</a:t>
            </a:r>
          </a:p>
          <a:p>
            <a:pPr marL="285750" lvl="0" indent="-285750">
              <a:buFont typeface="Wingdings" panose="05000000000000000000" pitchFamily="2" charset="2"/>
              <a:buChar char="ü"/>
            </a:pPr>
            <a:r>
              <a:rPr lang="pt-BR" sz="1400" dirty="0">
                <a:solidFill>
                  <a:schemeClr val="bg1">
                    <a:lumMod val="50000"/>
                  </a:schemeClr>
                </a:solidFill>
              </a:rPr>
              <a:t>Tempo dos Supervisores orientando o recém-contratado;</a:t>
            </a:r>
          </a:p>
          <a:p>
            <a:pPr marL="285750" lvl="0" indent="-285750">
              <a:buFont typeface="Wingdings" panose="05000000000000000000" pitchFamily="2" charset="2"/>
              <a:buChar char="ü"/>
            </a:pPr>
            <a:r>
              <a:rPr lang="pt-BR" sz="1400" dirty="0">
                <a:solidFill>
                  <a:schemeClr val="bg1">
                    <a:lumMod val="50000"/>
                  </a:schemeClr>
                </a:solidFill>
              </a:rPr>
              <a:t>O processo da tarefa sofrerá de falta de fluidez, visto que o novo colaborador não tem o perfil necessário ao correto desempenho. Isto gerará, na equipe de trabalho como um todo, baixa produtividade;</a:t>
            </a:r>
          </a:p>
          <a:p>
            <a:pPr marL="285750" indent="-285750" algn="just">
              <a:buFont typeface="Wingdings" panose="05000000000000000000" pitchFamily="2" charset="2"/>
              <a:buChar char="ü"/>
            </a:pPr>
            <a:endParaRPr lang="pt-BR" sz="1000" dirty="0">
              <a:solidFill>
                <a:schemeClr val="bg1">
                  <a:lumMod val="50000"/>
                </a:schemeClr>
              </a:solidFill>
            </a:endParaRPr>
          </a:p>
          <a:p>
            <a:pPr algn="just"/>
            <a:endParaRPr lang="pt-BR" sz="1000" dirty="0">
              <a:solidFill>
                <a:schemeClr val="bg1">
                  <a:lumMod val="50000"/>
                </a:schemeClr>
              </a:solidFill>
            </a:endParaRPr>
          </a:p>
          <a:p>
            <a:pPr algn="just"/>
            <a:endParaRPr lang="pt-BR" sz="800" dirty="0"/>
          </a:p>
          <a:p>
            <a:endParaRPr lang="pt-BR" sz="1000" dirty="0"/>
          </a:p>
        </p:txBody>
      </p:sp>
      <p:sp>
        <p:nvSpPr>
          <p:cNvPr id="11"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8</a:t>
            </a:r>
            <a:endParaRPr lang="pt-BR" sz="1800" b="1" dirty="0">
              <a:solidFill>
                <a:srgbClr val="002060"/>
              </a:solidFill>
            </a:endParaRPr>
          </a:p>
        </p:txBody>
      </p:sp>
    </p:spTree>
    <p:extLst>
      <p:ext uri="{BB962C8B-B14F-4D97-AF65-F5344CB8AC3E}">
        <p14:creationId xmlns:p14="http://schemas.microsoft.com/office/powerpoint/2010/main" val="428646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4664"/>
            <a:ext cx="3024336" cy="1872208"/>
          </a:xfrm>
          <a:effectLst>
            <a:outerShdw blurRad="50800" dist="38100" dir="18900000" algn="bl" rotWithShape="0">
              <a:prstClr val="black">
                <a:alpha val="40000"/>
              </a:prstClr>
            </a:outerShdw>
          </a:effectLst>
        </p:spPr>
        <p:txBody>
          <a:bodyPr anchor="t">
            <a:normAutofit fontScale="90000"/>
          </a:bodyPr>
          <a:lstStyle/>
          <a:p>
            <a:pPr algn="ctr"/>
            <a:r>
              <a:rPr lang="pt-BR" b="1" dirty="0" smtClean="0"/>
              <a:t/>
            </a:r>
            <a:br>
              <a:rPr lang="pt-BR" b="1" dirty="0" smtClean="0"/>
            </a:br>
            <a:r>
              <a:rPr lang="pt-BR" sz="4000" dirty="0" smtClean="0"/>
              <a:t/>
            </a:r>
            <a:br>
              <a:rPr lang="pt-BR" sz="4000" dirty="0" smtClean="0"/>
            </a:br>
            <a:r>
              <a:rPr lang="pt-BR" dirty="0"/>
              <a:t>Organização e planilhas</a:t>
            </a:r>
            <a:r>
              <a:rPr lang="pt-BR" b="1" dirty="0"/>
              <a:t/>
            </a:r>
            <a:br>
              <a:rPr lang="pt-BR" b="1" dirty="0"/>
            </a:br>
            <a:endParaRPr lang="pt-BR" b="1" dirty="0"/>
          </a:p>
        </p:txBody>
      </p:sp>
      <p:sp>
        <p:nvSpPr>
          <p:cNvPr id="6" name="CaixaDeTexto 5"/>
          <p:cNvSpPr txBox="1"/>
          <p:nvPr/>
        </p:nvSpPr>
        <p:spPr>
          <a:xfrm>
            <a:off x="7390556" y="4293096"/>
            <a:ext cx="3240360" cy="369332"/>
          </a:xfrm>
          <a:prstGeom prst="rect">
            <a:avLst/>
          </a:prstGeom>
          <a:noFill/>
        </p:spPr>
        <p:txBody>
          <a:bodyPr wrap="square" rtlCol="0">
            <a:spAutoFit/>
          </a:bodyPr>
          <a:lstStyle/>
          <a:p>
            <a:endParaRPr lang="pt-BR"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6929" y="0"/>
            <a:ext cx="9231895"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7"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9</a:t>
            </a:r>
            <a:endParaRPr lang="pt-BR" sz="1800" b="1" dirty="0">
              <a:solidFill>
                <a:srgbClr val="002060"/>
              </a:solidFill>
            </a:endParaRPr>
          </a:p>
        </p:txBody>
      </p:sp>
    </p:spTree>
    <p:extLst>
      <p:ext uri="{BB962C8B-B14F-4D97-AF65-F5344CB8AC3E}">
        <p14:creationId xmlns:p14="http://schemas.microsoft.com/office/powerpoint/2010/main" val="185042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Dicas para se organizar com as </a:t>
            </a:r>
            <a:r>
              <a:rPr lang="pt-BR" sz="3200" dirty="0" smtClean="0"/>
              <a:t>planilhas</a:t>
            </a:r>
            <a:endParaRPr lang="pt-BR" sz="3200" dirty="0"/>
          </a:p>
        </p:txBody>
      </p:sp>
      <p:sp>
        <p:nvSpPr>
          <p:cNvPr id="4" name="CaixaDeTexto 3"/>
          <p:cNvSpPr txBox="1"/>
          <p:nvPr/>
        </p:nvSpPr>
        <p:spPr>
          <a:xfrm>
            <a:off x="876029" y="1844824"/>
            <a:ext cx="5256584" cy="6063198"/>
          </a:xfrm>
          <a:prstGeom prst="rect">
            <a:avLst/>
          </a:prstGeom>
          <a:noFill/>
        </p:spPr>
        <p:txBody>
          <a:bodyPr wrap="square" rtlCol="0">
            <a:spAutoFit/>
          </a:bodyPr>
          <a:lstStyle/>
          <a:p>
            <a:pPr algn="just"/>
            <a:r>
              <a:rPr lang="pt-BR" sz="1400" dirty="0">
                <a:solidFill>
                  <a:schemeClr val="bg1">
                    <a:lumMod val="50000"/>
                  </a:schemeClr>
                </a:solidFill>
              </a:rPr>
              <a:t>Elabore uma planilha com os requisitos </a:t>
            </a:r>
            <a:r>
              <a:rPr lang="pt-BR" sz="1400" dirty="0" smtClean="0">
                <a:solidFill>
                  <a:schemeClr val="bg1">
                    <a:lumMod val="50000"/>
                  </a:schemeClr>
                </a:solidFill>
              </a:rPr>
              <a:t>principais.</a:t>
            </a:r>
          </a:p>
          <a:p>
            <a:pPr algn="just"/>
            <a:endParaRPr lang="pt-BR" sz="1400" dirty="0" smtClean="0">
              <a:solidFill>
                <a:schemeClr val="bg1">
                  <a:lumMod val="50000"/>
                </a:schemeClr>
              </a:solidFill>
            </a:endParaRPr>
          </a:p>
          <a:p>
            <a:r>
              <a:rPr lang="pt-BR" sz="1400" dirty="0" smtClean="0">
                <a:solidFill>
                  <a:schemeClr val="bg1">
                    <a:lumMod val="50000"/>
                  </a:schemeClr>
                </a:solidFill>
                <a:sym typeface="Wingdings"/>
              </a:rPr>
              <a:t></a:t>
            </a:r>
            <a:r>
              <a:rPr lang="pt-BR" sz="1400" dirty="0">
                <a:solidFill>
                  <a:schemeClr val="bg1">
                    <a:lumMod val="50000"/>
                  </a:schemeClr>
                </a:solidFill>
              </a:rPr>
              <a:t>A tarefa de recrutar e selecionar profissionais é estratégica.</a:t>
            </a:r>
          </a:p>
          <a:p>
            <a:pPr algn="just"/>
            <a:endParaRPr lang="pt-BR" sz="1400" dirty="0">
              <a:solidFill>
                <a:schemeClr val="bg1">
                  <a:lumMod val="50000"/>
                </a:schemeClr>
              </a:solidFill>
            </a:endParaRPr>
          </a:p>
          <a:p>
            <a:pPr algn="just"/>
            <a:r>
              <a:rPr lang="pt-BR" sz="1400" dirty="0" smtClean="0">
                <a:solidFill>
                  <a:schemeClr val="bg1">
                    <a:lumMod val="50000"/>
                  </a:schemeClr>
                </a:solidFill>
              </a:rPr>
              <a:t>Faça </a:t>
            </a:r>
            <a:r>
              <a:rPr lang="pt-BR" sz="1400" dirty="0">
                <a:solidFill>
                  <a:schemeClr val="bg1">
                    <a:lumMod val="50000"/>
                  </a:schemeClr>
                </a:solidFill>
              </a:rPr>
              <a:t>um </a:t>
            </a:r>
            <a:r>
              <a:rPr lang="pt-BR" sz="1400" dirty="0" err="1">
                <a:solidFill>
                  <a:schemeClr val="bg1">
                    <a:lumMod val="50000"/>
                  </a:schemeClr>
                </a:solidFill>
              </a:rPr>
              <a:t>check</a:t>
            </a:r>
            <a:r>
              <a:rPr lang="pt-BR" sz="1400" dirty="0">
                <a:solidFill>
                  <a:schemeClr val="bg1">
                    <a:lumMod val="50000"/>
                  </a:schemeClr>
                </a:solidFill>
              </a:rPr>
              <a:t> </a:t>
            </a:r>
            <a:r>
              <a:rPr lang="pt-BR" sz="1400" dirty="0" err="1">
                <a:solidFill>
                  <a:schemeClr val="bg1">
                    <a:lumMod val="50000"/>
                  </a:schemeClr>
                </a:solidFill>
              </a:rPr>
              <a:t>list</a:t>
            </a:r>
            <a:r>
              <a:rPr lang="pt-BR" sz="1400" dirty="0">
                <a:solidFill>
                  <a:schemeClr val="bg1">
                    <a:lumMod val="50000"/>
                  </a:schemeClr>
                </a:solidFill>
              </a:rPr>
              <a:t> para verificar se cada candidato possui ou não as competências mapeadas para o cargo. </a:t>
            </a:r>
            <a:endParaRPr lang="pt-BR" sz="1400" dirty="0" smtClean="0">
              <a:solidFill>
                <a:schemeClr val="bg1">
                  <a:lumMod val="50000"/>
                </a:schemeClr>
              </a:solidFill>
            </a:endParaRPr>
          </a:p>
          <a:p>
            <a:pPr algn="just"/>
            <a:endParaRPr lang="pt-BR" sz="1400" dirty="0">
              <a:solidFill>
                <a:schemeClr val="bg1">
                  <a:lumMod val="50000"/>
                </a:schemeClr>
              </a:solidFill>
            </a:endParaRPr>
          </a:p>
          <a:p>
            <a:pPr algn="just"/>
            <a:r>
              <a:rPr lang="pt-BR" sz="1400" dirty="0" smtClean="0">
                <a:solidFill>
                  <a:schemeClr val="bg1">
                    <a:lumMod val="50000"/>
                  </a:schemeClr>
                </a:solidFill>
              </a:rPr>
              <a:t>Trata-se </a:t>
            </a:r>
            <a:r>
              <a:rPr lang="pt-BR" sz="1400" dirty="0">
                <a:solidFill>
                  <a:schemeClr val="bg1">
                    <a:lumMod val="50000"/>
                  </a:schemeClr>
                </a:solidFill>
              </a:rPr>
              <a:t>de uma organização básica que se torna fundamental no momento </a:t>
            </a:r>
            <a:r>
              <a:rPr lang="pt-BR" sz="1400" dirty="0" smtClean="0">
                <a:solidFill>
                  <a:schemeClr val="bg1">
                    <a:lumMod val="50000"/>
                  </a:schemeClr>
                </a:solidFill>
              </a:rPr>
              <a:t>durante o desenvolvimento do processo seletivo e sobretudo na </a:t>
            </a:r>
            <a:r>
              <a:rPr lang="pt-BR" sz="1400" dirty="0">
                <a:solidFill>
                  <a:schemeClr val="bg1">
                    <a:lumMod val="50000"/>
                  </a:schemeClr>
                </a:solidFill>
              </a:rPr>
              <a:t>tomada de decisão. </a:t>
            </a:r>
            <a:endParaRPr lang="pt-BR" sz="1400" dirty="0" smtClean="0">
              <a:solidFill>
                <a:schemeClr val="bg1">
                  <a:lumMod val="50000"/>
                </a:schemeClr>
              </a:solidFill>
            </a:endParaRPr>
          </a:p>
          <a:p>
            <a:pPr algn="just"/>
            <a:endParaRPr lang="pt-BR" sz="1400" dirty="0">
              <a:solidFill>
                <a:schemeClr val="bg1">
                  <a:lumMod val="50000"/>
                </a:schemeClr>
              </a:solidFill>
            </a:endParaRPr>
          </a:p>
          <a:p>
            <a:pPr algn="just"/>
            <a:r>
              <a:rPr lang="pt-BR" sz="1400" dirty="0" smtClean="0">
                <a:solidFill>
                  <a:schemeClr val="bg1">
                    <a:lumMod val="50000"/>
                  </a:schemeClr>
                </a:solidFill>
                <a:sym typeface="Wingdings" panose="05000000000000000000" pitchFamily="2" charset="2"/>
              </a:rPr>
              <a:t></a:t>
            </a:r>
            <a:r>
              <a:rPr lang="pt-BR" sz="1400" dirty="0" smtClean="0">
                <a:solidFill>
                  <a:schemeClr val="bg1">
                    <a:lumMod val="50000"/>
                  </a:schemeClr>
                </a:solidFill>
              </a:rPr>
              <a:t>Algumas </a:t>
            </a:r>
            <a:r>
              <a:rPr lang="pt-BR" sz="1400" dirty="0">
                <a:solidFill>
                  <a:schemeClr val="bg1">
                    <a:lumMod val="50000"/>
                  </a:schemeClr>
                </a:solidFill>
              </a:rPr>
              <a:t>informações que devem constar na planilha</a:t>
            </a:r>
            <a:r>
              <a:rPr lang="pt-BR" sz="1400" dirty="0" smtClean="0">
                <a:solidFill>
                  <a:schemeClr val="bg1">
                    <a:lumMod val="50000"/>
                  </a:schemeClr>
                </a:solidFill>
              </a:rPr>
              <a:t>:</a:t>
            </a:r>
          </a:p>
          <a:p>
            <a:pPr algn="just"/>
            <a:endParaRPr lang="pt-BR" sz="1400" dirty="0" smtClean="0">
              <a:solidFill>
                <a:schemeClr val="bg1">
                  <a:lumMod val="50000"/>
                </a:schemeClr>
              </a:solidFill>
            </a:endParaRPr>
          </a:p>
          <a:p>
            <a:pPr marL="285750" lvl="0" indent="-285750">
              <a:buFont typeface="Wingdings" panose="05000000000000000000" pitchFamily="2" charset="2"/>
              <a:buChar char="ü"/>
            </a:pPr>
            <a:r>
              <a:rPr lang="pt-BR" sz="1400" dirty="0">
                <a:solidFill>
                  <a:prstClr val="white">
                    <a:lumMod val="50000"/>
                  </a:prstClr>
                </a:solidFill>
              </a:rPr>
              <a:t>Nome </a:t>
            </a:r>
            <a:r>
              <a:rPr lang="pt-BR" sz="1400" dirty="0" smtClean="0">
                <a:solidFill>
                  <a:prstClr val="white">
                    <a:lumMod val="50000"/>
                  </a:prstClr>
                </a:solidFill>
              </a:rPr>
              <a:t>e idade do candidato</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smtClean="0">
                <a:solidFill>
                  <a:prstClr val="white">
                    <a:lumMod val="50000"/>
                  </a:prstClr>
                </a:solidFill>
              </a:rPr>
              <a:t>Contatos</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smtClean="0">
                <a:solidFill>
                  <a:prstClr val="white">
                    <a:lumMod val="50000"/>
                  </a:prstClr>
                </a:solidFill>
              </a:rPr>
              <a:t>Região</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smtClean="0">
                <a:solidFill>
                  <a:prstClr val="white">
                    <a:lumMod val="50000"/>
                  </a:prstClr>
                </a:solidFill>
              </a:rPr>
              <a:t>Formação</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smtClean="0">
                <a:solidFill>
                  <a:prstClr val="white">
                    <a:lumMod val="50000"/>
                  </a:prstClr>
                </a:solidFill>
              </a:rPr>
              <a:t>Experiência</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Remuneração atual / Pretensão </a:t>
            </a:r>
            <a:r>
              <a:rPr lang="pt-BR" sz="1400" dirty="0" smtClean="0">
                <a:solidFill>
                  <a:prstClr val="white">
                    <a:lumMod val="50000"/>
                  </a:prstClr>
                </a:solidFill>
              </a:rPr>
              <a:t>salarial</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Principais </a:t>
            </a:r>
            <a:r>
              <a:rPr lang="pt-BR" sz="1400" dirty="0" smtClean="0">
                <a:solidFill>
                  <a:prstClr val="white">
                    <a:lumMod val="50000"/>
                  </a:prstClr>
                </a:solidFill>
              </a:rPr>
              <a:t>atividades</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Competências em </a:t>
            </a:r>
            <a:r>
              <a:rPr lang="pt-BR" sz="1400" dirty="0" smtClean="0">
                <a:solidFill>
                  <a:prstClr val="white">
                    <a:lumMod val="50000"/>
                  </a:prstClr>
                </a:solidFill>
              </a:rPr>
              <a:t>destaque</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Competências a serem desenvolvidas</a:t>
            </a:r>
          </a:p>
          <a:p>
            <a:pPr algn="just"/>
            <a:endParaRPr lang="pt-BR" sz="1400" dirty="0">
              <a:solidFill>
                <a:schemeClr val="bg1">
                  <a:lumMod val="50000"/>
                </a:schemeClr>
              </a:solidFill>
            </a:endParaRPr>
          </a:p>
          <a:p>
            <a:pPr marL="285750" indent="-285750">
              <a:buFont typeface="Wingdings" panose="05000000000000000000" pitchFamily="2" charset="2"/>
              <a:buChar char="ü"/>
            </a:pPr>
            <a:endParaRPr lang="pt-BR" sz="1400" dirty="0">
              <a:solidFill>
                <a:schemeClr val="bg1">
                  <a:lumMod val="50000"/>
                </a:schemeClr>
              </a:solidFill>
            </a:endParaRPr>
          </a:p>
          <a:p>
            <a:endParaRPr lang="pt-BR" sz="1400" dirty="0"/>
          </a:p>
          <a:p>
            <a:endParaRPr lang="pt-BR" sz="1400" dirty="0"/>
          </a:p>
          <a:p>
            <a:pPr algn="just"/>
            <a:endParaRPr lang="pt-BR" sz="1400" dirty="0">
              <a:solidFill>
                <a:schemeClr val="bg1">
                  <a:lumMod val="50000"/>
                </a:schemeClr>
              </a:solidFill>
            </a:endParaRPr>
          </a:p>
          <a:p>
            <a:pPr algn="just"/>
            <a:endParaRPr lang="pt-BR" sz="1000" dirty="0"/>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470676"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10</a:t>
            </a:r>
            <a:endParaRPr lang="pt-BR" sz="1800" b="1" dirty="0">
              <a:solidFill>
                <a:srgbClr val="002060"/>
              </a:solidFill>
            </a:endParaRPr>
          </a:p>
        </p:txBody>
      </p:sp>
    </p:spTree>
    <p:extLst>
      <p:ext uri="{BB962C8B-B14F-4D97-AF65-F5344CB8AC3E}">
        <p14:creationId xmlns:p14="http://schemas.microsoft.com/office/powerpoint/2010/main" val="277305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4664"/>
            <a:ext cx="3024336" cy="1872208"/>
          </a:xfrm>
          <a:effectLst>
            <a:outerShdw blurRad="50800" dist="38100" dir="18900000" algn="bl" rotWithShape="0">
              <a:prstClr val="black">
                <a:alpha val="40000"/>
              </a:prstClr>
            </a:outerShdw>
          </a:effectLst>
        </p:spPr>
        <p:txBody>
          <a:bodyPr anchor="t">
            <a:normAutofit fontScale="90000"/>
          </a:bodyPr>
          <a:lstStyle/>
          <a:p>
            <a:pPr algn="ctr"/>
            <a:r>
              <a:rPr lang="pt-BR" b="1" dirty="0" smtClean="0"/>
              <a:t/>
            </a:r>
            <a:br>
              <a:rPr lang="pt-BR" b="1" dirty="0" smtClean="0"/>
            </a:br>
            <a:r>
              <a:rPr lang="pt-BR" sz="4000" dirty="0" smtClean="0"/>
              <a:t/>
            </a:r>
            <a:br>
              <a:rPr lang="pt-BR" sz="4000" dirty="0" smtClean="0"/>
            </a:br>
            <a:r>
              <a:rPr lang="pt-BR" dirty="0" smtClean="0"/>
              <a:t/>
            </a:r>
            <a:br>
              <a:rPr lang="pt-BR" dirty="0" smtClean="0"/>
            </a:br>
            <a:r>
              <a:rPr lang="pt-BR" dirty="0"/>
              <a:t>Divulgação da vaga/ Busca ativa</a:t>
            </a:r>
            <a:r>
              <a:rPr lang="pt-BR" b="1" dirty="0"/>
              <a:t/>
            </a:r>
            <a:br>
              <a:rPr lang="pt-BR" b="1" dirty="0"/>
            </a:br>
            <a:endParaRPr lang="pt-BR" b="1" dirty="0"/>
          </a:p>
        </p:txBody>
      </p:sp>
      <p:sp>
        <p:nvSpPr>
          <p:cNvPr id="6" name="CaixaDeTexto 5"/>
          <p:cNvSpPr txBox="1"/>
          <p:nvPr/>
        </p:nvSpPr>
        <p:spPr>
          <a:xfrm>
            <a:off x="7390556" y="4293096"/>
            <a:ext cx="3240360" cy="369332"/>
          </a:xfrm>
          <a:prstGeom prst="rect">
            <a:avLst/>
          </a:prstGeom>
          <a:noFill/>
        </p:spPr>
        <p:txBody>
          <a:bodyPr wrap="square" rtlCol="0">
            <a:spAutoFit/>
          </a:bodyPr>
          <a:lstStyle/>
          <a:p>
            <a:endParaRPr lang="pt-B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318" y="0"/>
            <a:ext cx="9134631" cy="6858000"/>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11</a:t>
            </a:r>
            <a:endParaRPr lang="pt-BR" sz="1800" b="1" dirty="0">
              <a:solidFill>
                <a:srgbClr val="002060"/>
              </a:solidFill>
            </a:endParaRPr>
          </a:p>
        </p:txBody>
      </p:sp>
    </p:spTree>
    <p:extLst>
      <p:ext uri="{BB962C8B-B14F-4D97-AF65-F5344CB8AC3E}">
        <p14:creationId xmlns:p14="http://schemas.microsoft.com/office/powerpoint/2010/main" val="376155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Onde </a:t>
            </a:r>
            <a:r>
              <a:rPr lang="pt-BR" sz="3200" dirty="0" smtClean="0"/>
              <a:t>e como publicar? Como </a:t>
            </a:r>
            <a:r>
              <a:rPr lang="pt-BR" sz="3200" dirty="0"/>
              <a:t>atrair </a:t>
            </a:r>
            <a:r>
              <a:rPr lang="pt-BR" sz="3200" dirty="0" smtClean="0"/>
              <a:t>talentos? </a:t>
            </a:r>
            <a:endParaRPr lang="pt-BR" sz="3200" dirty="0"/>
          </a:p>
        </p:txBody>
      </p:sp>
      <p:sp>
        <p:nvSpPr>
          <p:cNvPr id="4" name="CaixaDeTexto 3"/>
          <p:cNvSpPr txBox="1"/>
          <p:nvPr/>
        </p:nvSpPr>
        <p:spPr>
          <a:xfrm>
            <a:off x="876029" y="1844824"/>
            <a:ext cx="5256584" cy="4124206"/>
          </a:xfrm>
          <a:prstGeom prst="rect">
            <a:avLst/>
          </a:prstGeom>
          <a:noFill/>
        </p:spPr>
        <p:txBody>
          <a:bodyPr wrap="square" rtlCol="0">
            <a:spAutoFit/>
          </a:bodyPr>
          <a:lstStyle/>
          <a:p>
            <a:pPr algn="just"/>
            <a:r>
              <a:rPr lang="pt-BR" sz="1400" dirty="0">
                <a:solidFill>
                  <a:prstClr val="white">
                    <a:lumMod val="50000"/>
                  </a:prstClr>
                </a:solidFill>
              </a:rPr>
              <a:t>As vagas devem ser divulgadas nos meios de comunicação que tragam o retorno de acordo com o posicionamento e nicho de atuação, melhor dizendo, não adianta publicar uma posição de gerente de controladoria ou diretor jurídico em jornal que atende a classe D que o retorno provavelmente de candidaturas será baixo. A internet hoje ainda é um dos melhores meios de comunicar a abertura da posição, existem plataformas exclusivas para prospectar as posições, algumas gratuitas e outras precisam investir para </a:t>
            </a:r>
            <a:r>
              <a:rPr lang="pt-BR" sz="1400" dirty="0" smtClean="0">
                <a:solidFill>
                  <a:prstClr val="white">
                    <a:lumMod val="50000"/>
                  </a:prstClr>
                </a:solidFill>
              </a:rPr>
              <a:t>publicação.</a:t>
            </a:r>
          </a:p>
          <a:p>
            <a:pPr algn="just"/>
            <a:endParaRPr lang="pt-BR" sz="1400" dirty="0">
              <a:solidFill>
                <a:prstClr val="white">
                  <a:lumMod val="50000"/>
                </a:prstClr>
              </a:solidFill>
            </a:endParaRPr>
          </a:p>
          <a:p>
            <a:pPr algn="just"/>
            <a:r>
              <a:rPr lang="pt-BR" sz="1400" dirty="0" smtClean="0">
                <a:solidFill>
                  <a:prstClr val="white">
                    <a:lumMod val="50000"/>
                  </a:prstClr>
                </a:solidFill>
              </a:rPr>
              <a:t>Entendendo </a:t>
            </a:r>
            <a:r>
              <a:rPr lang="pt-BR" sz="1400" dirty="0">
                <a:solidFill>
                  <a:prstClr val="white">
                    <a:lumMod val="50000"/>
                  </a:prstClr>
                </a:solidFill>
              </a:rPr>
              <a:t>melhor a Geração Y</a:t>
            </a:r>
          </a:p>
          <a:p>
            <a:pPr algn="just"/>
            <a:r>
              <a:rPr lang="pt-BR" sz="1400" dirty="0">
                <a:solidFill>
                  <a:prstClr val="white">
                    <a:lumMod val="50000"/>
                  </a:prstClr>
                </a:solidFill>
              </a:rPr>
              <a:t> </a:t>
            </a:r>
          </a:p>
          <a:p>
            <a:pPr algn="just"/>
            <a:r>
              <a:rPr lang="pt-BR" sz="1400" dirty="0">
                <a:solidFill>
                  <a:prstClr val="white">
                    <a:lumMod val="50000"/>
                  </a:prstClr>
                </a:solidFill>
              </a:rPr>
              <a:t>Nascidos pós 1980, são o presente e futuro das empresas, possuem características que devemos ter atenção</a:t>
            </a:r>
            <a:r>
              <a:rPr lang="pt-BR" sz="1400" dirty="0" smtClean="0">
                <a:solidFill>
                  <a:prstClr val="white">
                    <a:lumMod val="50000"/>
                  </a:prstClr>
                </a:solidFill>
              </a:rPr>
              <a:t>:</a:t>
            </a:r>
          </a:p>
          <a:p>
            <a:pPr algn="just"/>
            <a:endParaRPr lang="pt-BR" sz="1400" dirty="0">
              <a:solidFill>
                <a:prstClr val="white">
                  <a:lumMod val="50000"/>
                </a:prstClr>
              </a:solidFill>
            </a:endParaRPr>
          </a:p>
          <a:p>
            <a:endParaRPr lang="pt-BR" sz="1400" dirty="0"/>
          </a:p>
          <a:p>
            <a:endParaRPr lang="pt-BR" sz="1400" dirty="0"/>
          </a:p>
          <a:p>
            <a:pPr algn="just"/>
            <a:endParaRPr lang="pt-BR" sz="1400" dirty="0">
              <a:solidFill>
                <a:schemeClr val="bg1">
                  <a:lumMod val="50000"/>
                </a:schemeClr>
              </a:solidFill>
            </a:endParaRPr>
          </a:p>
          <a:p>
            <a:pPr algn="just"/>
            <a:endParaRPr lang="pt-BR" sz="1000" dirty="0"/>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4770537"/>
          </a:xfrm>
          <a:prstGeom prst="rect">
            <a:avLst/>
          </a:prstGeom>
          <a:noFill/>
        </p:spPr>
        <p:txBody>
          <a:bodyPr wrap="square" rtlCol="0">
            <a:spAutoFit/>
          </a:bodyPr>
          <a:lstStyle/>
          <a:p>
            <a:pPr marL="285750" indent="-285750" algn="just">
              <a:buFont typeface="Wingdings" panose="05000000000000000000" pitchFamily="2" charset="2"/>
              <a:buChar char="ü"/>
            </a:pPr>
            <a:r>
              <a:rPr lang="pt-BR" sz="1400" dirty="0">
                <a:solidFill>
                  <a:prstClr val="white">
                    <a:lumMod val="50000"/>
                  </a:prstClr>
                </a:solidFill>
              </a:rPr>
              <a:t>IMPACIÊNCIA Eles não estão dispostos a esperar muito tempo por uma promoção</a:t>
            </a:r>
            <a:r>
              <a:rPr lang="pt-BR" sz="1400" dirty="0" smtClean="0">
                <a:solidFill>
                  <a:prstClr val="white">
                    <a:lumMod val="50000"/>
                  </a:prstClr>
                </a:solidFill>
              </a:rPr>
              <a:t>.</a:t>
            </a:r>
            <a:r>
              <a:rPr lang="pt-BR" sz="1400" dirty="0">
                <a:solidFill>
                  <a:prstClr val="white">
                    <a:lumMod val="50000"/>
                  </a:prstClr>
                </a:solidFill>
              </a:rPr>
              <a:t/>
            </a:r>
            <a:br>
              <a:rPr lang="pt-BR" sz="1400" dirty="0">
                <a:solidFill>
                  <a:prstClr val="white">
                    <a:lumMod val="50000"/>
                  </a:prstClr>
                </a:solidFill>
              </a:rPr>
            </a:br>
            <a:r>
              <a:rPr lang="pt-BR" sz="1400" dirty="0" smtClean="0">
                <a:solidFill>
                  <a:prstClr val="white">
                    <a:lumMod val="50000"/>
                  </a:prstClr>
                </a:solidFill>
              </a:rPr>
              <a:t>Reação </a:t>
            </a:r>
            <a:r>
              <a:rPr lang="pt-BR" sz="1400" dirty="0">
                <a:solidFill>
                  <a:prstClr val="white">
                    <a:lumMod val="50000"/>
                  </a:prstClr>
                </a:solidFill>
              </a:rPr>
              <a:t>Na Microsoft, os funcionários agora revisam metas de carreira duas vezes por ano com o chefe imediato</a:t>
            </a:r>
            <a:r>
              <a:rPr lang="pt-BR" sz="1400" dirty="0" smtClean="0">
                <a:solidFill>
                  <a:prstClr val="white">
                    <a:lumMod val="50000"/>
                  </a:prstClr>
                </a:solidFill>
              </a:rPr>
              <a:t>.</a:t>
            </a:r>
          </a:p>
          <a:p>
            <a:pPr algn="just"/>
            <a:endParaRPr lang="pt-BR" sz="1400" dirty="0">
              <a:solidFill>
                <a:prstClr val="white">
                  <a:lumMod val="50000"/>
                </a:prstClr>
              </a:solidFill>
            </a:endParaRPr>
          </a:p>
          <a:p>
            <a:pPr marL="285750" indent="-285750" algn="just">
              <a:buFont typeface="Wingdings" panose="05000000000000000000" pitchFamily="2" charset="2"/>
              <a:buChar char="ü"/>
            </a:pPr>
            <a:r>
              <a:rPr lang="pt-BR" sz="1400" dirty="0">
                <a:solidFill>
                  <a:prstClr val="white">
                    <a:lumMod val="50000"/>
                  </a:prstClr>
                </a:solidFill>
              </a:rPr>
              <a:t>INFIDELIDADE Não são fiéis a uma empresa, e sim a seus projetos.</a:t>
            </a:r>
            <a:br>
              <a:rPr lang="pt-BR" sz="1400" dirty="0">
                <a:solidFill>
                  <a:prstClr val="white">
                    <a:lumMod val="50000"/>
                  </a:prstClr>
                </a:solidFill>
              </a:rPr>
            </a:br>
            <a:r>
              <a:rPr lang="pt-BR" sz="1400" dirty="0">
                <a:solidFill>
                  <a:prstClr val="white">
                    <a:lumMod val="50000"/>
                  </a:prstClr>
                </a:solidFill>
              </a:rPr>
              <a:t>Reação A GE passou a oferecer progressão salarial aos participantes de seu programa de trainee</a:t>
            </a:r>
            <a:r>
              <a:rPr lang="pt-BR" sz="1400" dirty="0" smtClean="0">
                <a:solidFill>
                  <a:prstClr val="white">
                    <a:lumMod val="50000"/>
                  </a:prstClr>
                </a:solidFill>
              </a:rPr>
              <a:t>.</a:t>
            </a:r>
          </a:p>
          <a:p>
            <a:pPr algn="just"/>
            <a:endParaRPr lang="pt-BR" sz="1400" dirty="0">
              <a:solidFill>
                <a:prstClr val="white">
                  <a:lumMod val="50000"/>
                </a:prstClr>
              </a:solidFill>
            </a:endParaRPr>
          </a:p>
          <a:p>
            <a:pPr marL="285750" indent="-285750" algn="just">
              <a:buFont typeface="Wingdings" panose="05000000000000000000" pitchFamily="2" charset="2"/>
              <a:buChar char="ü"/>
            </a:pPr>
            <a:r>
              <a:rPr lang="pt-BR" sz="1400" dirty="0">
                <a:solidFill>
                  <a:prstClr val="white">
                    <a:lumMod val="50000"/>
                  </a:prstClr>
                </a:solidFill>
              </a:rPr>
              <a:t>INSUBORDINAÇÃO Abordam com informalidade até o presidente da empresa.</a:t>
            </a:r>
            <a:br>
              <a:rPr lang="pt-BR" sz="1400" dirty="0">
                <a:solidFill>
                  <a:prstClr val="white">
                    <a:lumMod val="50000"/>
                  </a:prstClr>
                </a:solidFill>
              </a:rPr>
            </a:br>
            <a:r>
              <a:rPr lang="pt-BR" sz="1400" dirty="0">
                <a:solidFill>
                  <a:prstClr val="white">
                    <a:lumMod val="50000"/>
                  </a:prstClr>
                </a:solidFill>
              </a:rPr>
              <a:t>Reação Orientar diretores e gerentes sobre como lidar com a nova geração.</a:t>
            </a:r>
          </a:p>
          <a:p>
            <a:endParaRPr lang="pt-BR" sz="1000" dirty="0"/>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12</a:t>
            </a:r>
            <a:endParaRPr lang="pt-BR" sz="1800" b="1" dirty="0">
              <a:solidFill>
                <a:srgbClr val="002060"/>
              </a:solidFill>
            </a:endParaRPr>
          </a:p>
        </p:txBody>
      </p:sp>
    </p:spTree>
    <p:extLst>
      <p:ext uri="{BB962C8B-B14F-4D97-AF65-F5344CB8AC3E}">
        <p14:creationId xmlns:p14="http://schemas.microsoft.com/office/powerpoint/2010/main" val="28367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Onde </a:t>
            </a:r>
            <a:r>
              <a:rPr lang="pt-BR" sz="3200" dirty="0" smtClean="0"/>
              <a:t>e como publicar? Como </a:t>
            </a:r>
            <a:r>
              <a:rPr lang="pt-BR" sz="3200" dirty="0"/>
              <a:t>atrair </a:t>
            </a:r>
            <a:r>
              <a:rPr lang="pt-BR" sz="3200" dirty="0" smtClean="0"/>
              <a:t>talentos? </a:t>
            </a:r>
            <a:endParaRPr lang="pt-BR" sz="3200" dirty="0"/>
          </a:p>
        </p:txBody>
      </p:sp>
      <p:sp>
        <p:nvSpPr>
          <p:cNvPr id="4" name="CaixaDeTexto 3"/>
          <p:cNvSpPr txBox="1"/>
          <p:nvPr/>
        </p:nvSpPr>
        <p:spPr>
          <a:xfrm>
            <a:off x="876029" y="1844824"/>
            <a:ext cx="5256584" cy="4770537"/>
          </a:xfrm>
          <a:prstGeom prst="rect">
            <a:avLst/>
          </a:prstGeom>
          <a:noFill/>
        </p:spPr>
        <p:txBody>
          <a:bodyPr wrap="square" rtlCol="0">
            <a:spAutoFit/>
          </a:bodyPr>
          <a:lstStyle/>
          <a:p>
            <a:pPr algn="just"/>
            <a:r>
              <a:rPr lang="pt-BR" sz="1400" dirty="0">
                <a:solidFill>
                  <a:prstClr val="white">
                    <a:lumMod val="50000"/>
                  </a:prstClr>
                </a:solidFill>
              </a:rPr>
              <a:t>As reações mais visíveis das empresas à mudança de comportamento da nova geração até agora estão justamente nesses programas de trainees -- a principal porta de entrada para esses executivos inquietos. É o caso da subsidiária brasileira da General Electric. Nos últimos três anos, a GE introduziu novos incentivos, como a progressão salarial atrelada a metas. Ao final do programa, a remuneração de cada participante pode ser 50% maior que no início.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A </a:t>
            </a:r>
            <a:r>
              <a:rPr lang="pt-BR" sz="1400" dirty="0">
                <a:solidFill>
                  <a:prstClr val="white">
                    <a:lumMod val="50000"/>
                  </a:prstClr>
                </a:solidFill>
              </a:rPr>
              <a:t>Unilever, uma das pioneiras no recrutamento de jovens executivos no país (seu primeiro programa de trainees foi em 1964), também começou a rever seu modelo. Em 2004, a empresa decidiu estender a duração do programa de dois para três anos para que os jovens considerados talentosos tenham tempo de atuar em diversas áreas e sejam expostos a mais desafios. Ao final dos três anos, eles têm chance de assumir um cargo de gerência.</a:t>
            </a:r>
          </a:p>
          <a:p>
            <a:pPr algn="just"/>
            <a:r>
              <a:rPr lang="pt-BR" sz="1400" dirty="0">
                <a:solidFill>
                  <a:prstClr val="white">
                    <a:lumMod val="50000"/>
                  </a:prstClr>
                </a:solidFill>
              </a:rPr>
              <a:t> </a:t>
            </a:r>
          </a:p>
          <a:p>
            <a:endParaRPr lang="pt-BR" sz="1400" dirty="0"/>
          </a:p>
          <a:p>
            <a:endParaRPr lang="pt-BR" sz="1400" dirty="0"/>
          </a:p>
          <a:p>
            <a:pPr algn="just"/>
            <a:endParaRPr lang="pt-BR" sz="1400" dirty="0">
              <a:solidFill>
                <a:schemeClr val="bg1">
                  <a:lumMod val="50000"/>
                </a:schemeClr>
              </a:solidFill>
            </a:endParaRPr>
          </a:p>
          <a:p>
            <a:pPr algn="just"/>
            <a:endParaRPr lang="pt-BR" sz="1000" dirty="0"/>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3108543"/>
          </a:xfrm>
          <a:prstGeom prst="rect">
            <a:avLst/>
          </a:prstGeom>
          <a:noFill/>
        </p:spPr>
        <p:txBody>
          <a:bodyPr wrap="square" rtlCol="0">
            <a:spAutoFit/>
          </a:bodyPr>
          <a:lstStyle/>
          <a:p>
            <a:pPr algn="just"/>
            <a:r>
              <a:rPr lang="pt-BR" sz="1400" dirty="0">
                <a:solidFill>
                  <a:prstClr val="white">
                    <a:lumMod val="50000"/>
                  </a:prstClr>
                </a:solidFill>
              </a:rPr>
              <a:t>UM FATOR </a:t>
            </a:r>
            <a:r>
              <a:rPr lang="pt-BR" sz="1400" dirty="0" smtClean="0">
                <a:solidFill>
                  <a:prstClr val="white">
                    <a:lumMod val="50000"/>
                  </a:prstClr>
                </a:solidFill>
              </a:rPr>
              <a:t>QUE POTENCIALIZA </a:t>
            </a:r>
            <a:r>
              <a:rPr lang="pt-BR" sz="1400" dirty="0">
                <a:solidFill>
                  <a:prstClr val="white">
                    <a:lumMod val="50000"/>
                  </a:prstClr>
                </a:solidFill>
              </a:rPr>
              <a:t>a infidelidade da nova </a:t>
            </a:r>
            <a:r>
              <a:rPr lang="pt-BR" sz="1400" dirty="0" smtClean="0">
                <a:solidFill>
                  <a:prstClr val="white">
                    <a:lumMod val="50000"/>
                  </a:prstClr>
                </a:solidFill>
              </a:rPr>
              <a:t>geração: a </a:t>
            </a:r>
            <a:r>
              <a:rPr lang="pt-BR" sz="1400" dirty="0">
                <a:solidFill>
                  <a:prstClr val="white">
                    <a:lumMod val="50000"/>
                  </a:prstClr>
                </a:solidFill>
              </a:rPr>
              <a:t>acirrada guerra de talentos.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Agora</a:t>
            </a:r>
            <a:r>
              <a:rPr lang="pt-BR" sz="1400" dirty="0">
                <a:solidFill>
                  <a:prstClr val="white">
                    <a:lumMod val="50000"/>
                  </a:prstClr>
                </a:solidFill>
              </a:rPr>
              <a:t>, os funcionários da Microsoft revisam metas de carreira duas vezes por ano com o chefe imediato. Para acelerar o desenvolvimento dos profissionais, a empresa criou há três anos o Mach, programa com duração de 18 meses para expor jovens a projetos fora de seu país de origem, inclusive na sede da empresa, em Redmond, nos Estados Unidos. </a:t>
            </a:r>
            <a:endParaRPr lang="pt-BR" sz="1000" dirty="0"/>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13</a:t>
            </a:r>
            <a:endParaRPr lang="pt-BR" sz="1800" b="1" dirty="0">
              <a:solidFill>
                <a:srgbClr val="002060"/>
              </a:solidFill>
            </a:endParaRPr>
          </a:p>
        </p:txBody>
      </p:sp>
    </p:spTree>
    <p:extLst>
      <p:ext uri="{BB962C8B-B14F-4D97-AF65-F5344CB8AC3E}">
        <p14:creationId xmlns:p14="http://schemas.microsoft.com/office/powerpoint/2010/main" val="283047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4664"/>
            <a:ext cx="3024336" cy="1872208"/>
          </a:xfrm>
          <a:effectLst>
            <a:outerShdw blurRad="50800" dist="38100" dir="18900000" algn="bl" rotWithShape="0">
              <a:prstClr val="black">
                <a:alpha val="40000"/>
              </a:prstClr>
            </a:outerShdw>
          </a:effectLst>
        </p:spPr>
        <p:txBody>
          <a:bodyPr anchor="t">
            <a:normAutofit fontScale="90000"/>
          </a:bodyPr>
          <a:lstStyle/>
          <a:p>
            <a:pPr algn="ctr"/>
            <a:r>
              <a:rPr lang="pt-BR" b="1" dirty="0" smtClean="0"/>
              <a:t/>
            </a:r>
            <a:br>
              <a:rPr lang="pt-BR" b="1" dirty="0" smtClean="0"/>
            </a:br>
            <a:r>
              <a:rPr lang="pt-BR" sz="4000" dirty="0" smtClean="0"/>
              <a:t/>
            </a:r>
            <a:br>
              <a:rPr lang="pt-BR" sz="4000" dirty="0" smtClean="0"/>
            </a:br>
            <a:r>
              <a:rPr lang="pt-BR" dirty="0" smtClean="0"/>
              <a:t/>
            </a:r>
            <a:br>
              <a:rPr lang="pt-BR" dirty="0" smtClean="0"/>
            </a:br>
            <a:r>
              <a:rPr lang="pt-BR" dirty="0" smtClean="0"/>
              <a:t>Triagem </a:t>
            </a:r>
            <a:r>
              <a:rPr lang="pt-BR" dirty="0"/>
              <a:t>de currículo</a:t>
            </a:r>
            <a:r>
              <a:rPr lang="pt-BR" b="1" dirty="0"/>
              <a:t/>
            </a:r>
            <a:br>
              <a:rPr lang="pt-BR" b="1" dirty="0"/>
            </a:br>
            <a:endParaRPr lang="pt-BR" b="1" dirty="0"/>
          </a:p>
        </p:txBody>
      </p:sp>
      <p:sp>
        <p:nvSpPr>
          <p:cNvPr id="6" name="CaixaDeTexto 5"/>
          <p:cNvSpPr txBox="1"/>
          <p:nvPr/>
        </p:nvSpPr>
        <p:spPr>
          <a:xfrm>
            <a:off x="7390556" y="4293096"/>
            <a:ext cx="3240360" cy="369332"/>
          </a:xfrm>
          <a:prstGeom prst="rect">
            <a:avLst/>
          </a:prstGeom>
          <a:noFill/>
        </p:spPr>
        <p:txBody>
          <a:bodyPr wrap="square" rtlCol="0">
            <a:spAutoFit/>
          </a:bodyPr>
          <a:lstStyle/>
          <a:p>
            <a:endParaRPr lang="pt-BR"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189" y="-18256"/>
            <a:ext cx="9418496" cy="6876256"/>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7"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14</a:t>
            </a:r>
            <a:endParaRPr lang="pt-BR" sz="1800" b="1" dirty="0">
              <a:solidFill>
                <a:srgbClr val="002060"/>
              </a:solidFill>
            </a:endParaRPr>
          </a:p>
        </p:txBody>
      </p:sp>
    </p:spTree>
    <p:extLst>
      <p:ext uri="{BB962C8B-B14F-4D97-AF65-F5344CB8AC3E}">
        <p14:creationId xmlns:p14="http://schemas.microsoft.com/office/powerpoint/2010/main" val="341580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smtClean="0"/>
              <a:t>Como </a:t>
            </a:r>
            <a:r>
              <a:rPr lang="pt-BR" sz="3200" dirty="0"/>
              <a:t>analisar um </a:t>
            </a:r>
            <a:r>
              <a:rPr lang="pt-BR" sz="3200" dirty="0" smtClean="0"/>
              <a:t>currículo? </a:t>
            </a:r>
            <a:endParaRPr lang="pt-BR" sz="3200" dirty="0"/>
          </a:p>
        </p:txBody>
      </p:sp>
      <p:sp>
        <p:nvSpPr>
          <p:cNvPr id="4" name="CaixaDeTexto 3"/>
          <p:cNvSpPr txBox="1"/>
          <p:nvPr/>
        </p:nvSpPr>
        <p:spPr>
          <a:xfrm>
            <a:off x="876029" y="1844824"/>
            <a:ext cx="5256584" cy="5416868"/>
          </a:xfrm>
          <a:prstGeom prst="rect">
            <a:avLst/>
          </a:prstGeom>
          <a:noFill/>
        </p:spPr>
        <p:txBody>
          <a:bodyPr wrap="square" rtlCol="0">
            <a:spAutoFit/>
          </a:bodyPr>
          <a:lstStyle/>
          <a:p>
            <a:pPr lvl="0" algn="just"/>
            <a:r>
              <a:rPr lang="pt-BR" sz="1400" dirty="0">
                <a:solidFill>
                  <a:prstClr val="white">
                    <a:lumMod val="50000"/>
                  </a:prstClr>
                </a:solidFill>
              </a:rPr>
              <a:t>Ok, recrutei e como faço uma boa avaliação curricular?</a:t>
            </a:r>
          </a:p>
          <a:p>
            <a:pPr lvl="0" algn="just"/>
            <a:r>
              <a:rPr lang="pt-BR" sz="1400" dirty="0">
                <a:solidFill>
                  <a:prstClr val="white">
                    <a:lumMod val="50000"/>
                  </a:prstClr>
                </a:solidFill>
              </a:rPr>
              <a:t>O bom currículo é aquele que transmite, claramente, o objetivo, as especificidades e os diferenciais do profissional. É aquele que consegue marcar presença, chamar a atenção do leitor e gerar retorno. Entenda-se por retorno desde uma ligação telefônica, envio de e-mail até a efetiva marcação de uma entrevista (aliás, momento decisivo no processo de busca ou mudança de emprego) e, cabe a cada um desenvolver e cultivar este contato até </a:t>
            </a:r>
            <a:br>
              <a:rPr lang="pt-BR" sz="1400" dirty="0">
                <a:solidFill>
                  <a:prstClr val="white">
                    <a:lumMod val="50000"/>
                  </a:prstClr>
                </a:solidFill>
              </a:rPr>
            </a:br>
            <a:r>
              <a:rPr lang="pt-BR" sz="1400" dirty="0">
                <a:solidFill>
                  <a:prstClr val="white">
                    <a:lumMod val="50000"/>
                  </a:prstClr>
                </a:solidFill>
              </a:rPr>
              <a:t>chegar à entrevista. </a:t>
            </a:r>
          </a:p>
          <a:p>
            <a:pPr lvl="0" algn="just"/>
            <a:r>
              <a:rPr lang="pt-BR" sz="1400" dirty="0">
                <a:solidFill>
                  <a:prstClr val="white">
                    <a:lumMod val="50000"/>
                  </a:prstClr>
                </a:solidFill>
              </a:rPr>
              <a:t> </a:t>
            </a:r>
          </a:p>
          <a:p>
            <a:pPr lvl="0" algn="just"/>
            <a:r>
              <a:rPr lang="pt-BR" sz="1400" dirty="0">
                <a:solidFill>
                  <a:prstClr val="white">
                    <a:lumMod val="50000"/>
                  </a:prstClr>
                </a:solidFill>
              </a:rPr>
              <a:t>1) Cabeçalho ou Topo</a:t>
            </a:r>
          </a:p>
          <a:p>
            <a:pPr lvl="0" algn="just"/>
            <a:r>
              <a:rPr lang="pt-BR" sz="1400" dirty="0">
                <a:solidFill>
                  <a:prstClr val="white">
                    <a:lumMod val="50000"/>
                  </a:prstClr>
                </a:solidFill>
              </a:rPr>
              <a:t>No topo do curriculum deve-se analisar as informações pessoais: nome completo, estado civil, idade, endereço completo e, principalmente, seus dados de contato. Verificar se o candidato mora perto, a idade, filhos, até mesmo o seu e-mail. Nada de aprovar candidatos com e-mail como florzinha@hotmail.com. Morar próximo ao trabalho é importante para o bem estar do funcionário. Sua idade deve ser considerado em relação ao cargo. Tudo deve ser alinhado sempre com o perfil da posição.</a:t>
            </a:r>
          </a:p>
          <a:p>
            <a:endParaRPr lang="pt-BR" sz="1400" dirty="0"/>
          </a:p>
          <a:p>
            <a:endParaRPr lang="pt-BR" sz="1400" dirty="0"/>
          </a:p>
          <a:p>
            <a:pPr algn="just"/>
            <a:endParaRPr lang="pt-BR" sz="1400" dirty="0">
              <a:solidFill>
                <a:schemeClr val="bg1">
                  <a:lumMod val="50000"/>
                </a:schemeClr>
              </a:solidFill>
            </a:endParaRPr>
          </a:p>
          <a:p>
            <a:pPr algn="just"/>
            <a:endParaRPr lang="pt-BR" sz="1000" dirty="0"/>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2893100"/>
          </a:xfrm>
          <a:prstGeom prst="rect">
            <a:avLst/>
          </a:prstGeom>
          <a:noFill/>
        </p:spPr>
        <p:txBody>
          <a:bodyPr wrap="square" rtlCol="0">
            <a:spAutoFit/>
          </a:bodyPr>
          <a:lstStyle/>
          <a:p>
            <a:pPr algn="just"/>
            <a:r>
              <a:rPr lang="pt-BR" sz="1400" dirty="0">
                <a:solidFill>
                  <a:prstClr val="white">
                    <a:lumMod val="50000"/>
                  </a:prstClr>
                </a:solidFill>
              </a:rPr>
              <a:t>2) Objetivo</a:t>
            </a:r>
          </a:p>
          <a:p>
            <a:pPr algn="just"/>
            <a:r>
              <a:rPr lang="pt-BR" sz="1400" dirty="0">
                <a:solidFill>
                  <a:prstClr val="white">
                    <a:lumMod val="50000"/>
                  </a:prstClr>
                </a:solidFill>
              </a:rPr>
              <a:t>O segundo tópico do curriculum vitae, atentar se a área indicada é mesma da posição. Nada de chamar candidatos com objetivo finanças para marketing, mesmo que tenha enviado o CV para a vaga. O candidato pode estar precisando muito da vaga e aceitar, porém na primeira oportunidade sairá da empresa.</a:t>
            </a:r>
          </a:p>
          <a:p>
            <a:endParaRPr lang="pt-BR" sz="1400" dirty="0"/>
          </a:p>
          <a:p>
            <a:endParaRPr lang="pt-BR" sz="1400" dirty="0"/>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15</a:t>
            </a:r>
            <a:endParaRPr lang="pt-BR" sz="1800" b="1" dirty="0">
              <a:solidFill>
                <a:srgbClr val="002060"/>
              </a:solidFill>
            </a:endParaRPr>
          </a:p>
        </p:txBody>
      </p:sp>
    </p:spTree>
    <p:extLst>
      <p:ext uri="{BB962C8B-B14F-4D97-AF65-F5344CB8AC3E}">
        <p14:creationId xmlns:p14="http://schemas.microsoft.com/office/powerpoint/2010/main" val="28525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smtClean="0"/>
              <a:t>Como </a:t>
            </a:r>
            <a:r>
              <a:rPr lang="pt-BR" sz="3200" dirty="0"/>
              <a:t>analisar um </a:t>
            </a:r>
            <a:r>
              <a:rPr lang="pt-BR" sz="3200" dirty="0" smtClean="0"/>
              <a:t>currículo? </a:t>
            </a:r>
            <a:endParaRPr lang="pt-BR" sz="3200" dirty="0"/>
          </a:p>
        </p:txBody>
      </p:sp>
      <p:sp>
        <p:nvSpPr>
          <p:cNvPr id="4" name="CaixaDeTexto 3"/>
          <p:cNvSpPr txBox="1"/>
          <p:nvPr/>
        </p:nvSpPr>
        <p:spPr>
          <a:xfrm>
            <a:off x="876029" y="1844824"/>
            <a:ext cx="5256584" cy="4985980"/>
          </a:xfrm>
          <a:prstGeom prst="rect">
            <a:avLst/>
          </a:prstGeom>
          <a:noFill/>
        </p:spPr>
        <p:txBody>
          <a:bodyPr wrap="square" rtlCol="0">
            <a:spAutoFit/>
          </a:bodyPr>
          <a:lstStyle/>
          <a:p>
            <a:pPr algn="just"/>
            <a:r>
              <a:rPr lang="pt-BR" sz="1400" dirty="0">
                <a:solidFill>
                  <a:prstClr val="white">
                    <a:lumMod val="50000"/>
                  </a:prstClr>
                </a:solidFill>
              </a:rPr>
              <a:t>3) Formação</a:t>
            </a:r>
          </a:p>
          <a:p>
            <a:pPr algn="just"/>
            <a:r>
              <a:rPr lang="pt-BR" sz="1400" dirty="0">
                <a:solidFill>
                  <a:prstClr val="white">
                    <a:lumMod val="50000"/>
                  </a:prstClr>
                </a:solidFill>
              </a:rPr>
              <a:t>A formação acadêmica específica para a área de atuação profissional não é mais vista como um pré-requisito limitante para decisões de contratação.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Há </a:t>
            </a:r>
            <a:r>
              <a:rPr lang="pt-BR" sz="1400" dirty="0">
                <a:solidFill>
                  <a:prstClr val="white">
                    <a:lumMod val="50000"/>
                  </a:prstClr>
                </a:solidFill>
              </a:rPr>
              <a:t>incontáveis casos de médicos que são presidentes de empresas não-relacionadas a saúde, engenheiros em trabalhando com finanças ou recursos humanos, agrônomos em empresas de serviços etc. salvo casos específicos de cargos técnicos, para os quais o conhecimento técnico é indispensável, o que se busca na formação escolar é a capacidade de raciocínio, de tomada de decisões e a visão de conjunto, mesmo em recém-formados.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Quando </a:t>
            </a:r>
            <a:r>
              <a:rPr lang="pt-BR" sz="1400" dirty="0">
                <a:solidFill>
                  <a:prstClr val="white">
                    <a:lumMod val="50000"/>
                  </a:prstClr>
                </a:solidFill>
              </a:rPr>
              <a:t>há experiência profissional anterior na área do cargo em aberto, a atenção dada à formação específica é ainda menor. O profissional de hoje está aprendendo diariamente, e precisa ter disposição, interesse e curiosidade para não se tornar obsoleto do dia para a noite.</a:t>
            </a:r>
          </a:p>
          <a:p>
            <a:endParaRPr lang="pt-BR" sz="1400" dirty="0"/>
          </a:p>
          <a:p>
            <a:endParaRPr lang="pt-BR" sz="1400" dirty="0"/>
          </a:p>
          <a:p>
            <a:pPr algn="just"/>
            <a:endParaRPr lang="pt-BR" sz="1400" dirty="0">
              <a:solidFill>
                <a:schemeClr val="bg1">
                  <a:lumMod val="50000"/>
                </a:schemeClr>
              </a:solidFill>
            </a:endParaRPr>
          </a:p>
          <a:p>
            <a:pPr algn="just"/>
            <a:endParaRPr lang="pt-BR" sz="1000" dirty="0"/>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4616648"/>
          </a:xfrm>
          <a:prstGeom prst="rect">
            <a:avLst/>
          </a:prstGeom>
          <a:noFill/>
        </p:spPr>
        <p:txBody>
          <a:bodyPr wrap="square" rtlCol="0">
            <a:spAutoFit/>
          </a:bodyPr>
          <a:lstStyle/>
          <a:p>
            <a:pPr algn="just"/>
            <a:r>
              <a:rPr lang="pt-BR" sz="1400" dirty="0">
                <a:solidFill>
                  <a:prstClr val="white">
                    <a:lumMod val="50000"/>
                  </a:prstClr>
                </a:solidFill>
              </a:rPr>
              <a:t>4) Experiência Profissional</a:t>
            </a:r>
          </a:p>
          <a:p>
            <a:pPr algn="just"/>
            <a:r>
              <a:rPr lang="pt-BR" sz="1400" dirty="0">
                <a:solidFill>
                  <a:prstClr val="white">
                    <a:lumMod val="50000"/>
                  </a:prstClr>
                </a:solidFill>
              </a:rPr>
              <a:t>A primeira análise que deve ser feita é sobre a área de atuação do profissional. O candidato deve ter trabalhado em sua última ou penúltima empresa na mesma área da posição. As práticas de mercado mudam constantemente e portanto não é o ideal contratar um profissional que tenha trabalhado nesta área há cinco anos atrás.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a:solidFill>
                  <a:prstClr val="white">
                    <a:lumMod val="50000"/>
                  </a:prstClr>
                </a:solidFill>
              </a:rPr>
              <a:t>A segunda é em relação a estabilidade empregatícia. </a:t>
            </a:r>
          </a:p>
          <a:p>
            <a:pPr algn="just"/>
            <a:r>
              <a:rPr lang="pt-BR" sz="1400" dirty="0">
                <a:solidFill>
                  <a:prstClr val="white">
                    <a:lumMod val="50000"/>
                  </a:prstClr>
                </a:solidFill>
              </a:rPr>
              <a:t>A última é sobre as empresas trabalhadas anteriormente, suas características, cultura e valores. Tudo deve estar alinhado com as da sua empresa. </a:t>
            </a:r>
          </a:p>
          <a:p>
            <a:endParaRPr lang="pt-BR" sz="1400" dirty="0"/>
          </a:p>
          <a:p>
            <a:endParaRPr lang="pt-BR" sz="1400" dirty="0"/>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16</a:t>
            </a:r>
            <a:endParaRPr lang="pt-BR" sz="1800" b="1" dirty="0">
              <a:solidFill>
                <a:srgbClr val="002060"/>
              </a:solidFill>
            </a:endParaRPr>
          </a:p>
        </p:txBody>
      </p:sp>
    </p:spTree>
    <p:extLst>
      <p:ext uri="{BB962C8B-B14F-4D97-AF65-F5344CB8AC3E}">
        <p14:creationId xmlns:p14="http://schemas.microsoft.com/office/powerpoint/2010/main" val="184075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smtClean="0"/>
              <a:t>Como </a:t>
            </a:r>
            <a:r>
              <a:rPr lang="pt-BR" sz="3200" dirty="0"/>
              <a:t>analisar um </a:t>
            </a:r>
            <a:r>
              <a:rPr lang="pt-BR" sz="3200" dirty="0" smtClean="0"/>
              <a:t>currículo? </a:t>
            </a:r>
            <a:endParaRPr lang="pt-BR" sz="3200" dirty="0"/>
          </a:p>
        </p:txBody>
      </p:sp>
      <p:sp>
        <p:nvSpPr>
          <p:cNvPr id="4" name="CaixaDeTexto 3"/>
          <p:cNvSpPr txBox="1"/>
          <p:nvPr/>
        </p:nvSpPr>
        <p:spPr>
          <a:xfrm>
            <a:off x="876029" y="1844824"/>
            <a:ext cx="5256584" cy="4339650"/>
          </a:xfrm>
          <a:prstGeom prst="rect">
            <a:avLst/>
          </a:prstGeom>
          <a:noFill/>
        </p:spPr>
        <p:txBody>
          <a:bodyPr wrap="square" rtlCol="0">
            <a:spAutoFit/>
          </a:bodyPr>
          <a:lstStyle/>
          <a:p>
            <a:pPr algn="just"/>
            <a:r>
              <a:rPr lang="pt-BR" sz="1400" dirty="0">
                <a:solidFill>
                  <a:prstClr val="white">
                    <a:lumMod val="50000"/>
                  </a:prstClr>
                </a:solidFill>
              </a:rPr>
              <a:t>5) Qualificações e Atividades Profissionais</a:t>
            </a:r>
          </a:p>
          <a:p>
            <a:pPr algn="just"/>
            <a:r>
              <a:rPr lang="pt-BR" sz="1400" dirty="0">
                <a:solidFill>
                  <a:prstClr val="white">
                    <a:lumMod val="50000"/>
                  </a:prstClr>
                </a:solidFill>
              </a:rPr>
              <a:t>Nesta área serão analisadas as qualificações técnicas. Verificar se atende as necessidades do cargo ou se pode ser flexibilizado e a empresa oferecer o treinamento e custeá-los.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a:solidFill>
                  <a:prstClr val="white">
                    <a:lumMod val="50000"/>
                  </a:prstClr>
                </a:solidFill>
              </a:rPr>
              <a:t>Após a análise do currículo é o momento de agendar uma entrevista diante do currículo, esta é uma prática adotada, evidentemente, a partir da necessidade da empresa.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Com </a:t>
            </a:r>
            <a:r>
              <a:rPr lang="pt-BR" sz="1400" dirty="0">
                <a:solidFill>
                  <a:prstClr val="white">
                    <a:lumMod val="50000"/>
                  </a:prstClr>
                </a:solidFill>
              </a:rPr>
              <a:t>certeza, serão avaliados os pré-requisitos e o perfil do candidato. Havendo adequação aos conceitos indispensáveis, este profissional será chamado para a entrevista. A partir deste momento, outras variáveis irão permear o processo em função da postura deste profissional diante do desafio, visão de futuro e, sem dúvida, adequação à cultura da empresa e dos executivos contratantes.</a:t>
            </a:r>
          </a:p>
          <a:p>
            <a:endParaRPr lang="pt-BR" sz="1400" dirty="0"/>
          </a:p>
          <a:p>
            <a:endParaRPr lang="pt-BR" sz="1400" dirty="0"/>
          </a:p>
          <a:p>
            <a:pPr algn="just"/>
            <a:endParaRPr lang="pt-BR" sz="1400" dirty="0">
              <a:solidFill>
                <a:schemeClr val="bg1">
                  <a:lumMod val="50000"/>
                </a:schemeClr>
              </a:solidFill>
            </a:endParaRPr>
          </a:p>
          <a:p>
            <a:pPr algn="just"/>
            <a:endParaRPr lang="pt-BR" sz="1000" dirty="0"/>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17</a:t>
            </a:r>
            <a:endParaRPr lang="pt-BR" sz="1800" b="1" dirty="0">
              <a:solidFill>
                <a:srgbClr val="002060"/>
              </a:solidFill>
            </a:endParaRPr>
          </a:p>
        </p:txBody>
      </p:sp>
    </p:spTree>
    <p:extLst>
      <p:ext uri="{BB962C8B-B14F-4D97-AF65-F5344CB8AC3E}">
        <p14:creationId xmlns:p14="http://schemas.microsoft.com/office/powerpoint/2010/main" val="19683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sz="3600" b="0" i="0" dirty="0" smtClean="0">
                <a:latin typeface="Century Gothic" panose="020B0502020202020204" pitchFamily="34" charset="0"/>
              </a:rPr>
              <a:t>Sumário</a:t>
            </a:r>
            <a:endParaRPr lang="pt-BR" sz="3600" b="0" i="0" dirty="0">
              <a:latin typeface="Century Gothic" panose="020B0502020202020204" pitchFamily="34" charset="0"/>
            </a:endParaRPr>
          </a:p>
        </p:txBody>
      </p:sp>
      <p:sp>
        <p:nvSpPr>
          <p:cNvPr id="14" name="Espaço Reservado para Conteúdo 13"/>
          <p:cNvSpPr>
            <a:spLocks noGrp="1"/>
          </p:cNvSpPr>
          <p:nvPr>
            <p:ph idx="1"/>
          </p:nvPr>
        </p:nvSpPr>
        <p:spPr>
          <a:xfrm>
            <a:off x="2133972" y="1484784"/>
            <a:ext cx="9367644" cy="4536504"/>
          </a:xfrm>
        </p:spPr>
        <p:txBody>
          <a:bodyPr>
            <a:noAutofit/>
          </a:bodyPr>
          <a:lstStyle/>
          <a:p>
            <a:r>
              <a:rPr lang="pt-BR" sz="1100" dirty="0"/>
              <a:t>Qual a função real do recrutamento e seleção</a:t>
            </a:r>
          </a:p>
          <a:p>
            <a:pPr marL="0" indent="0">
              <a:buNone/>
            </a:pPr>
            <a:r>
              <a:rPr lang="pt-BR" sz="1100" dirty="0"/>
              <a:t> </a:t>
            </a:r>
          </a:p>
          <a:p>
            <a:r>
              <a:rPr lang="pt-BR" sz="1100" dirty="0"/>
              <a:t>Análise Prévia</a:t>
            </a:r>
          </a:p>
          <a:p>
            <a:pPr marL="0" indent="0">
              <a:buNone/>
            </a:pPr>
            <a:r>
              <a:rPr lang="pt-BR" sz="1100" dirty="0"/>
              <a:t> </a:t>
            </a:r>
          </a:p>
          <a:p>
            <a:r>
              <a:rPr lang="pt-BR" sz="1100" dirty="0"/>
              <a:t>1 - Abertura de Processo - Levantamento de necessidades; Quando deve ocorrer a abertura da vaga; </a:t>
            </a:r>
          </a:p>
          <a:p>
            <a:pPr marL="0" indent="0">
              <a:buNone/>
            </a:pPr>
            <a:r>
              <a:rPr lang="pt-BR" sz="1100" dirty="0"/>
              <a:t> </a:t>
            </a:r>
          </a:p>
          <a:p>
            <a:r>
              <a:rPr lang="pt-BR" sz="1100" dirty="0"/>
              <a:t>2 - Alinhamento do Perfil - O que eu preciso, existe ?; Posso pagar </a:t>
            </a:r>
            <a:r>
              <a:rPr lang="pt-BR" sz="1100" dirty="0" smtClean="0"/>
              <a:t>?</a:t>
            </a:r>
            <a:endParaRPr lang="pt-BR" sz="1100" dirty="0"/>
          </a:p>
          <a:p>
            <a:pPr marL="0" indent="0">
              <a:buNone/>
            </a:pPr>
            <a:r>
              <a:rPr lang="pt-BR" sz="1100" dirty="0"/>
              <a:t> </a:t>
            </a:r>
          </a:p>
          <a:p>
            <a:r>
              <a:rPr lang="pt-BR" sz="1100" dirty="0"/>
              <a:t>3 - Organização e planilhas - Dicas para se organizar com as planilhas do site</a:t>
            </a:r>
          </a:p>
          <a:p>
            <a:pPr marL="0" indent="0">
              <a:buNone/>
            </a:pPr>
            <a:r>
              <a:rPr lang="pt-BR" sz="1100" dirty="0"/>
              <a:t> </a:t>
            </a:r>
          </a:p>
          <a:p>
            <a:r>
              <a:rPr lang="pt-BR" sz="1100" dirty="0"/>
              <a:t>4 - Divulgação da vaga/ Busca ativa - Onde publicar; como publicar; como atrair mais </a:t>
            </a:r>
            <a:r>
              <a:rPr lang="pt-BR" sz="1100" dirty="0" smtClean="0"/>
              <a:t>pessoas</a:t>
            </a:r>
            <a:r>
              <a:rPr lang="pt-BR" sz="1100" dirty="0"/>
              <a:t>.</a:t>
            </a:r>
          </a:p>
          <a:p>
            <a:pPr marL="0" indent="0">
              <a:buNone/>
            </a:pPr>
            <a:r>
              <a:rPr lang="pt-BR" sz="1100" dirty="0"/>
              <a:t> </a:t>
            </a:r>
          </a:p>
          <a:p>
            <a:r>
              <a:rPr lang="pt-BR" sz="1100" dirty="0"/>
              <a:t>5 - Triagem de currículo - Como analisar um </a:t>
            </a:r>
            <a:r>
              <a:rPr lang="pt-BR" sz="1100" dirty="0" smtClean="0"/>
              <a:t>currículo; Abordagem pelo telefone</a:t>
            </a:r>
          </a:p>
          <a:p>
            <a:pPr marL="0" indent="0">
              <a:buNone/>
            </a:pPr>
            <a:r>
              <a:rPr lang="pt-BR" sz="1100" dirty="0" smtClean="0"/>
              <a:t> </a:t>
            </a:r>
          </a:p>
          <a:p>
            <a:r>
              <a:rPr lang="pt-BR" sz="1100" dirty="0" smtClean="0"/>
              <a:t>6 </a:t>
            </a:r>
            <a:r>
              <a:rPr lang="pt-BR" sz="1100" dirty="0"/>
              <a:t>-  Entrevista/ avaliação - Como avaliar; O que avaliar; o que deve </a:t>
            </a:r>
            <a:r>
              <a:rPr lang="pt-BR" sz="1100" dirty="0" smtClean="0"/>
              <a:t>eliminar.</a:t>
            </a:r>
            <a:endParaRPr lang="pt-BR" sz="1100" dirty="0"/>
          </a:p>
          <a:p>
            <a:pPr marL="0" indent="0">
              <a:buNone/>
            </a:pPr>
            <a:r>
              <a:rPr lang="pt-BR" sz="1100" dirty="0"/>
              <a:t> </a:t>
            </a:r>
          </a:p>
          <a:p>
            <a:r>
              <a:rPr lang="pt-BR" sz="1100" dirty="0"/>
              <a:t>7 - Feedback/ contratação - A </a:t>
            </a:r>
            <a:r>
              <a:rPr lang="pt-BR" sz="1100" dirty="0" smtClean="0"/>
              <a:t>importância </a:t>
            </a:r>
            <a:r>
              <a:rPr lang="pt-BR" sz="1100" dirty="0"/>
              <a:t>de dar feedback; como formalizar a contratação </a:t>
            </a:r>
          </a:p>
          <a:p>
            <a:pPr marL="0" indent="0">
              <a:buNone/>
            </a:pPr>
            <a:r>
              <a:rPr lang="pt-BR" sz="1100" dirty="0"/>
              <a:t>  </a:t>
            </a:r>
          </a:p>
          <a:p>
            <a:pPr marL="0" indent="0" algn="l" defTabSz="914400">
              <a:lnSpc>
                <a:spcPct val="90000"/>
              </a:lnSpc>
              <a:spcBef>
                <a:spcPts val="1800"/>
              </a:spcBef>
              <a:buClr>
                <a:srgbClr val="404040"/>
              </a:buClr>
              <a:buSzPct val="80000"/>
              <a:buNone/>
            </a:pPr>
            <a:endParaRPr lang="pt-BR" sz="1100" b="0" i="0" dirty="0">
              <a:solidFill>
                <a:srgbClr val="404040"/>
              </a:solidFill>
            </a:endParaRPr>
          </a:p>
        </p:txBody>
      </p:sp>
      <p:cxnSp>
        <p:nvCxnSpPr>
          <p:cNvPr id="3" name="Conector reto 2"/>
          <p:cNvCxnSpPr/>
          <p:nvPr/>
        </p:nvCxnSpPr>
        <p:spPr>
          <a:xfrm>
            <a:off x="2592250" y="1905000"/>
            <a:ext cx="8470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2565626" y="6597352"/>
            <a:ext cx="8470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2565626" y="2564904"/>
            <a:ext cx="8470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2592250" y="4293096"/>
            <a:ext cx="8470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2592250" y="4941168"/>
            <a:ext cx="8470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2565626" y="6049362"/>
            <a:ext cx="8470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2592250" y="3068960"/>
            <a:ext cx="8470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2592250" y="5517232"/>
            <a:ext cx="84707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2592250" y="3717032"/>
            <a:ext cx="8470714"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Imagem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19" name="Espaço Reservado para Rodapé 1"/>
          <p:cNvSpPr>
            <a:spLocks noGrp="1"/>
          </p:cNvSpPr>
          <p:nvPr>
            <p:ph type="ftr" sz="quarter" idx="11"/>
          </p:nvPr>
        </p:nvSpPr>
        <p:spPr>
          <a:xfrm>
            <a:off x="9694812" y="1484784"/>
            <a:ext cx="2176894" cy="313192"/>
          </a:xfrm>
        </p:spPr>
        <p:txBody>
          <a:bodyPr/>
          <a:lstStyle/>
          <a:p>
            <a:pPr algn="r"/>
            <a:r>
              <a:rPr lang="pt-BR" sz="1800" b="1" noProof="0" dirty="0" smtClean="0">
                <a:solidFill>
                  <a:srgbClr val="002060"/>
                </a:solidFill>
              </a:rPr>
              <a:t>1</a:t>
            </a:r>
            <a:endParaRPr lang="pt-BR" sz="1800" b="1" noProof="0" dirty="0">
              <a:solidFill>
                <a:srgbClr val="002060"/>
              </a:solidFill>
            </a:endParaRPr>
          </a:p>
        </p:txBody>
      </p:sp>
      <p:sp>
        <p:nvSpPr>
          <p:cNvPr id="21" name="Espaço Reservado para Rodapé 1"/>
          <p:cNvSpPr txBox="1">
            <a:spLocks/>
          </p:cNvSpPr>
          <p:nvPr/>
        </p:nvSpPr>
        <p:spPr>
          <a:xfrm>
            <a:off x="9694812" y="2275379"/>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a:solidFill>
                  <a:srgbClr val="002060"/>
                </a:solidFill>
              </a:rPr>
              <a:t>3</a:t>
            </a:r>
          </a:p>
        </p:txBody>
      </p:sp>
      <p:sp>
        <p:nvSpPr>
          <p:cNvPr id="22" name="Espaço Reservado para Rodapé 1"/>
          <p:cNvSpPr txBox="1">
            <a:spLocks/>
          </p:cNvSpPr>
          <p:nvPr/>
        </p:nvSpPr>
        <p:spPr>
          <a:xfrm>
            <a:off x="9694812" y="275881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a:solidFill>
                  <a:srgbClr val="002060"/>
                </a:solidFill>
              </a:rPr>
              <a:t>4</a:t>
            </a:r>
          </a:p>
        </p:txBody>
      </p:sp>
      <p:sp>
        <p:nvSpPr>
          <p:cNvPr id="23" name="Espaço Reservado para Rodapé 1"/>
          <p:cNvSpPr txBox="1">
            <a:spLocks/>
          </p:cNvSpPr>
          <p:nvPr/>
        </p:nvSpPr>
        <p:spPr>
          <a:xfrm>
            <a:off x="9694812" y="3403840"/>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a:solidFill>
                  <a:srgbClr val="002060"/>
                </a:solidFill>
              </a:rPr>
              <a:t>7</a:t>
            </a:r>
          </a:p>
        </p:txBody>
      </p:sp>
      <p:sp>
        <p:nvSpPr>
          <p:cNvPr id="24" name="Espaço Reservado para Rodapé 1"/>
          <p:cNvSpPr txBox="1">
            <a:spLocks/>
          </p:cNvSpPr>
          <p:nvPr/>
        </p:nvSpPr>
        <p:spPr>
          <a:xfrm>
            <a:off x="9694812" y="3979904"/>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9</a:t>
            </a:r>
            <a:endParaRPr lang="pt-BR" sz="1800" b="1" dirty="0">
              <a:solidFill>
                <a:srgbClr val="002060"/>
              </a:solidFill>
            </a:endParaRPr>
          </a:p>
        </p:txBody>
      </p:sp>
      <p:sp>
        <p:nvSpPr>
          <p:cNvPr id="25" name="Espaço Reservado para Rodapé 1"/>
          <p:cNvSpPr txBox="1">
            <a:spLocks/>
          </p:cNvSpPr>
          <p:nvPr/>
        </p:nvSpPr>
        <p:spPr>
          <a:xfrm>
            <a:off x="9694812" y="4627976"/>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11</a:t>
            </a:r>
            <a:endParaRPr lang="pt-BR" sz="1800" b="1" dirty="0">
              <a:solidFill>
                <a:srgbClr val="002060"/>
              </a:solidFill>
            </a:endParaRPr>
          </a:p>
        </p:txBody>
      </p:sp>
      <p:sp>
        <p:nvSpPr>
          <p:cNvPr id="26" name="Espaço Reservado para Rodapé 1"/>
          <p:cNvSpPr txBox="1">
            <a:spLocks/>
          </p:cNvSpPr>
          <p:nvPr/>
        </p:nvSpPr>
        <p:spPr>
          <a:xfrm>
            <a:off x="9694812" y="5204040"/>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14</a:t>
            </a:r>
            <a:endParaRPr lang="pt-BR" sz="1800" b="1" dirty="0">
              <a:solidFill>
                <a:srgbClr val="002060"/>
              </a:solidFill>
            </a:endParaRPr>
          </a:p>
        </p:txBody>
      </p:sp>
      <p:sp>
        <p:nvSpPr>
          <p:cNvPr id="27" name="Espaço Reservado para Rodapé 1"/>
          <p:cNvSpPr txBox="1">
            <a:spLocks/>
          </p:cNvSpPr>
          <p:nvPr/>
        </p:nvSpPr>
        <p:spPr>
          <a:xfrm>
            <a:off x="9694812" y="5725570"/>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18</a:t>
            </a:r>
            <a:endParaRPr lang="pt-BR" sz="1800" b="1" dirty="0">
              <a:solidFill>
                <a:srgbClr val="002060"/>
              </a:solidFill>
            </a:endParaRPr>
          </a:p>
        </p:txBody>
      </p:sp>
      <p:sp>
        <p:nvSpPr>
          <p:cNvPr id="28" name="Espaço Reservado para Rodapé 1"/>
          <p:cNvSpPr txBox="1">
            <a:spLocks/>
          </p:cNvSpPr>
          <p:nvPr/>
        </p:nvSpPr>
        <p:spPr>
          <a:xfrm>
            <a:off x="9694812" y="6284160"/>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27</a:t>
            </a:r>
            <a:endParaRPr lang="pt-BR" sz="1800" b="1" dirty="0">
              <a:solidFill>
                <a:srgbClr val="002060"/>
              </a:solidFill>
            </a:endParaRPr>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4664"/>
            <a:ext cx="3024336" cy="1872208"/>
          </a:xfrm>
          <a:effectLst>
            <a:outerShdw blurRad="50800" dist="38100" dir="18900000" algn="bl" rotWithShape="0">
              <a:prstClr val="black">
                <a:alpha val="40000"/>
              </a:prstClr>
            </a:outerShdw>
          </a:effectLst>
        </p:spPr>
        <p:txBody>
          <a:bodyPr anchor="t">
            <a:normAutofit fontScale="90000"/>
          </a:bodyPr>
          <a:lstStyle/>
          <a:p>
            <a:pPr algn="ctr"/>
            <a:r>
              <a:rPr lang="pt-BR" b="1" dirty="0" smtClean="0"/>
              <a:t/>
            </a:r>
            <a:br>
              <a:rPr lang="pt-BR" b="1" dirty="0" smtClean="0"/>
            </a:br>
            <a:r>
              <a:rPr lang="pt-BR" sz="4000" dirty="0" smtClean="0"/>
              <a:t/>
            </a:r>
            <a:br>
              <a:rPr lang="pt-BR" sz="4000" dirty="0" smtClean="0"/>
            </a:br>
            <a:r>
              <a:rPr lang="pt-BR" dirty="0" smtClean="0"/>
              <a:t/>
            </a:r>
            <a:br>
              <a:rPr lang="pt-BR" dirty="0" smtClean="0"/>
            </a:br>
            <a:r>
              <a:rPr lang="pt-BR" dirty="0" smtClean="0"/>
              <a:t>Entrevista</a:t>
            </a:r>
            <a:r>
              <a:rPr lang="pt-BR" dirty="0"/>
              <a:t>/ avaliação</a:t>
            </a:r>
            <a:r>
              <a:rPr lang="pt-BR" b="1" dirty="0"/>
              <a:t/>
            </a:r>
            <a:br>
              <a:rPr lang="pt-BR" b="1" dirty="0"/>
            </a:br>
            <a:endParaRPr lang="pt-BR" b="1" dirty="0"/>
          </a:p>
        </p:txBody>
      </p:sp>
      <p:sp>
        <p:nvSpPr>
          <p:cNvPr id="6" name="CaixaDeTexto 5"/>
          <p:cNvSpPr txBox="1"/>
          <p:nvPr/>
        </p:nvSpPr>
        <p:spPr>
          <a:xfrm>
            <a:off x="7390556" y="4293096"/>
            <a:ext cx="3240360" cy="369332"/>
          </a:xfrm>
          <a:prstGeom prst="rect">
            <a:avLst/>
          </a:prstGeom>
          <a:noFill/>
        </p:spPr>
        <p:txBody>
          <a:bodyPr wrap="square" rtlCol="0">
            <a:spAutoFit/>
          </a:bodyPr>
          <a:lstStyle/>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2857" y="0"/>
            <a:ext cx="9355968"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7"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18</a:t>
            </a:r>
            <a:endParaRPr lang="pt-BR" sz="1800" b="1" dirty="0">
              <a:solidFill>
                <a:srgbClr val="002060"/>
              </a:solidFill>
            </a:endParaRPr>
          </a:p>
        </p:txBody>
      </p:sp>
    </p:spTree>
    <p:extLst>
      <p:ext uri="{BB962C8B-B14F-4D97-AF65-F5344CB8AC3E}">
        <p14:creationId xmlns:p14="http://schemas.microsoft.com/office/powerpoint/2010/main" val="40066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 Como </a:t>
            </a:r>
            <a:r>
              <a:rPr lang="pt-BR" sz="3200" dirty="0" smtClean="0"/>
              <a:t>e o que avaliar? </a:t>
            </a:r>
            <a:endParaRPr lang="pt-BR" sz="3200" dirty="0"/>
          </a:p>
        </p:txBody>
      </p:sp>
      <p:sp>
        <p:nvSpPr>
          <p:cNvPr id="4" name="CaixaDeTexto 3"/>
          <p:cNvSpPr txBox="1"/>
          <p:nvPr/>
        </p:nvSpPr>
        <p:spPr>
          <a:xfrm>
            <a:off x="876029" y="1844824"/>
            <a:ext cx="5256584" cy="4770537"/>
          </a:xfrm>
          <a:prstGeom prst="rect">
            <a:avLst/>
          </a:prstGeom>
          <a:noFill/>
        </p:spPr>
        <p:txBody>
          <a:bodyPr wrap="square" rtlCol="0">
            <a:spAutoFit/>
          </a:bodyPr>
          <a:lstStyle/>
          <a:p>
            <a:pPr algn="just"/>
            <a:r>
              <a:rPr lang="pt-BR" sz="1400" dirty="0">
                <a:solidFill>
                  <a:prstClr val="white">
                    <a:lumMod val="50000"/>
                  </a:prstClr>
                </a:solidFill>
              </a:rPr>
              <a:t>Atualmente um dos principais objetivos das organizações é obter o maior índice possível de produtividade utilizando cada vez menor quantidade de pessoal. Para que isso seja viável é fundamental selecionar candidatos competentes e com potencial, através de uma seleção padronizada.</a:t>
            </a:r>
          </a:p>
          <a:p>
            <a:pPr algn="just"/>
            <a:endParaRPr lang="pt-BR" sz="1400" dirty="0" smtClean="0">
              <a:solidFill>
                <a:prstClr val="white">
                  <a:lumMod val="50000"/>
                </a:prstClr>
              </a:solidFill>
            </a:endParaRPr>
          </a:p>
          <a:p>
            <a:pPr algn="just"/>
            <a:r>
              <a:rPr lang="pt-BR" sz="1400" dirty="0" smtClean="0">
                <a:solidFill>
                  <a:prstClr val="white">
                    <a:lumMod val="50000"/>
                  </a:prstClr>
                </a:solidFill>
              </a:rPr>
              <a:t>A </a:t>
            </a:r>
            <a:r>
              <a:rPr lang="pt-BR" sz="1400" dirty="0">
                <a:solidFill>
                  <a:prstClr val="white">
                    <a:lumMod val="50000"/>
                  </a:prstClr>
                </a:solidFill>
              </a:rPr>
              <a:t>entrevista de seleção é uma técnica usada universalmente e empregada como fonte de informação para decidir sobre contratação, colocação, transferência e promoção de pessoal. É uma situação de avaliação do comportamento e performance profissional de um indivíduo, tendo como fim o preenchimento da vaga em aberto.</a:t>
            </a:r>
          </a:p>
          <a:p>
            <a:pPr algn="just"/>
            <a:r>
              <a:rPr lang="pt-BR" sz="1400" dirty="0">
                <a:solidFill>
                  <a:prstClr val="white">
                    <a:lumMod val="50000"/>
                  </a:prstClr>
                </a:solidFill>
              </a:rPr>
              <a:t> </a:t>
            </a:r>
          </a:p>
          <a:p>
            <a:pPr lvl="0" algn="just"/>
            <a:r>
              <a:rPr lang="pt-BR" sz="1400" dirty="0">
                <a:solidFill>
                  <a:prstClr val="white">
                    <a:lumMod val="50000"/>
                  </a:prstClr>
                </a:solidFill>
              </a:rPr>
              <a:t> Obter informações sobre a experiência do candidato para assim avaliá-lo;</a:t>
            </a:r>
          </a:p>
          <a:p>
            <a:pPr lvl="0" algn="just"/>
            <a:r>
              <a:rPr lang="pt-BR" sz="1400" dirty="0">
                <a:solidFill>
                  <a:prstClr val="white">
                    <a:lumMod val="50000"/>
                  </a:prstClr>
                </a:solidFill>
              </a:rPr>
              <a:t> Fornecer informações sobre a empresa e o cargo</a:t>
            </a:r>
          </a:p>
          <a:p>
            <a:pPr lvl="0" algn="just"/>
            <a:r>
              <a:rPr lang="pt-BR" sz="1400" dirty="0">
                <a:solidFill>
                  <a:prstClr val="white">
                    <a:lumMod val="50000"/>
                  </a:prstClr>
                </a:solidFill>
              </a:rPr>
              <a:t> Verificar se a “Química pessoal” do candidato combina com a chefia e com a equipe com quem irá trabalhar.</a:t>
            </a:r>
          </a:p>
          <a:p>
            <a:endParaRPr lang="pt-BR" sz="1400" dirty="0"/>
          </a:p>
          <a:p>
            <a:endParaRPr lang="pt-BR" sz="1400" dirty="0"/>
          </a:p>
          <a:p>
            <a:pPr algn="just"/>
            <a:endParaRPr lang="pt-BR" sz="1400" dirty="0">
              <a:solidFill>
                <a:schemeClr val="bg1">
                  <a:lumMod val="50000"/>
                </a:schemeClr>
              </a:solidFill>
            </a:endParaRPr>
          </a:p>
          <a:p>
            <a:pPr algn="just"/>
            <a:endParaRPr lang="pt-BR" sz="1000" dirty="0"/>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19</a:t>
            </a:r>
            <a:endParaRPr lang="pt-BR" sz="1800" b="1" dirty="0">
              <a:solidFill>
                <a:srgbClr val="002060"/>
              </a:solidFill>
            </a:endParaRPr>
          </a:p>
        </p:txBody>
      </p:sp>
    </p:spTree>
    <p:extLst>
      <p:ext uri="{BB962C8B-B14F-4D97-AF65-F5344CB8AC3E}">
        <p14:creationId xmlns:p14="http://schemas.microsoft.com/office/powerpoint/2010/main" val="1163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 Como </a:t>
            </a:r>
            <a:r>
              <a:rPr lang="pt-BR" sz="3200" dirty="0" smtClean="0"/>
              <a:t>e o que avaliar? </a:t>
            </a:r>
            <a:endParaRPr lang="pt-BR" sz="3200" dirty="0"/>
          </a:p>
        </p:txBody>
      </p:sp>
      <p:sp>
        <p:nvSpPr>
          <p:cNvPr id="4" name="CaixaDeTexto 3"/>
          <p:cNvSpPr txBox="1"/>
          <p:nvPr/>
        </p:nvSpPr>
        <p:spPr>
          <a:xfrm>
            <a:off x="876029" y="1844824"/>
            <a:ext cx="5256584" cy="3754874"/>
          </a:xfrm>
          <a:prstGeom prst="rect">
            <a:avLst/>
          </a:prstGeom>
          <a:noFill/>
        </p:spPr>
        <p:txBody>
          <a:bodyPr wrap="square" rtlCol="0">
            <a:spAutoFit/>
          </a:bodyPr>
          <a:lstStyle/>
          <a:p>
            <a:r>
              <a:rPr lang="pt-BR" sz="1400" dirty="0" smtClean="0">
                <a:solidFill>
                  <a:prstClr val="white">
                    <a:lumMod val="50000"/>
                  </a:prstClr>
                </a:solidFill>
              </a:rPr>
              <a:t>Passos para efetuar uma solicitação de pessoal:</a:t>
            </a:r>
            <a:endParaRPr lang="pt-BR" sz="1400" dirty="0">
              <a:solidFill>
                <a:prstClr val="white">
                  <a:lumMod val="50000"/>
                </a:prstClr>
              </a:solidFill>
            </a:endParaRPr>
          </a:p>
          <a:p>
            <a:r>
              <a:rPr lang="pt-BR" sz="1400" dirty="0">
                <a:solidFill>
                  <a:prstClr val="white">
                    <a:lumMod val="50000"/>
                  </a:prstClr>
                </a:solidFill>
              </a:rPr>
              <a:t>	</a:t>
            </a:r>
          </a:p>
          <a:p>
            <a:pPr marL="285750" indent="-285750">
              <a:buFont typeface="Wingdings" panose="05000000000000000000" pitchFamily="2" charset="2"/>
              <a:buChar char="ü"/>
            </a:pPr>
            <a:r>
              <a:rPr lang="pt-BR" sz="1400" dirty="0" smtClean="0">
                <a:solidFill>
                  <a:prstClr val="white">
                    <a:lumMod val="50000"/>
                  </a:prstClr>
                </a:solidFill>
              </a:rPr>
              <a:t>Preencher </a:t>
            </a:r>
            <a:r>
              <a:rPr lang="pt-BR" sz="1400" dirty="0">
                <a:solidFill>
                  <a:prstClr val="white">
                    <a:lumMod val="50000"/>
                  </a:prstClr>
                </a:solidFill>
              </a:rPr>
              <a:t>os campos necessários, justificando detalhadamente na requisição os pré-requisitos que o candidato deve </a:t>
            </a:r>
            <a:r>
              <a:rPr lang="pt-BR" sz="1400" dirty="0" smtClean="0">
                <a:solidFill>
                  <a:prstClr val="white">
                    <a:lumMod val="50000"/>
                  </a:prstClr>
                </a:solidFill>
              </a:rPr>
              <a:t>possuir;</a:t>
            </a:r>
            <a:endParaRPr lang="pt-BR" sz="1400" dirty="0">
              <a:solidFill>
                <a:prstClr val="white">
                  <a:lumMod val="50000"/>
                </a:prstClr>
              </a:solidFill>
            </a:endParaRPr>
          </a:p>
          <a:p>
            <a:pPr marL="285750" indent="-285750">
              <a:buFont typeface="Wingdings" panose="05000000000000000000" pitchFamily="2" charset="2"/>
              <a:buChar char="ü"/>
            </a:pPr>
            <a:r>
              <a:rPr lang="pt-BR" sz="1400" dirty="0">
                <a:solidFill>
                  <a:prstClr val="white">
                    <a:lumMod val="50000"/>
                  </a:prstClr>
                </a:solidFill>
              </a:rPr>
              <a:t> </a:t>
            </a:r>
            <a:r>
              <a:rPr lang="pt-BR" sz="1400" dirty="0" smtClean="0">
                <a:solidFill>
                  <a:prstClr val="white">
                    <a:lumMod val="50000"/>
                  </a:prstClr>
                </a:solidFill>
              </a:rPr>
              <a:t>Análise </a:t>
            </a:r>
            <a:r>
              <a:rPr lang="pt-BR" sz="1400" dirty="0">
                <a:solidFill>
                  <a:prstClr val="white">
                    <a:lumMod val="50000"/>
                  </a:prstClr>
                </a:solidFill>
              </a:rPr>
              <a:t>curricular – pontos </a:t>
            </a:r>
            <a:r>
              <a:rPr lang="pt-BR" sz="1400" dirty="0" smtClean="0">
                <a:solidFill>
                  <a:prstClr val="white">
                    <a:lumMod val="50000"/>
                  </a:prstClr>
                </a:solidFill>
              </a:rPr>
              <a:t>importantes;</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Ler com atenção todo o </a:t>
            </a:r>
            <a:r>
              <a:rPr lang="pt-BR" sz="1400" dirty="0" smtClean="0">
                <a:solidFill>
                  <a:prstClr val="white">
                    <a:lumMod val="50000"/>
                  </a:prstClr>
                </a:solidFill>
              </a:rPr>
              <a:t>currículo;</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Verificar a estabilidade </a:t>
            </a:r>
            <a:r>
              <a:rPr lang="pt-BR" sz="1400" dirty="0" smtClean="0">
                <a:solidFill>
                  <a:prstClr val="white">
                    <a:lumMod val="50000"/>
                  </a:prstClr>
                </a:solidFill>
              </a:rPr>
              <a:t>profissional;</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Verificar o número de empresas trabalhadas e cargos </a:t>
            </a:r>
            <a:r>
              <a:rPr lang="pt-BR" sz="1400" dirty="0" smtClean="0">
                <a:solidFill>
                  <a:prstClr val="white">
                    <a:lumMod val="50000"/>
                  </a:prstClr>
                </a:solidFill>
              </a:rPr>
              <a:t>anteriores;</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Verificar a média de tempo de permanência em cada </a:t>
            </a:r>
            <a:r>
              <a:rPr lang="pt-BR" sz="1400" dirty="0" smtClean="0">
                <a:solidFill>
                  <a:prstClr val="white">
                    <a:lumMod val="50000"/>
                  </a:prstClr>
                </a:solidFill>
              </a:rPr>
              <a:t>cargo;</a:t>
            </a:r>
          </a:p>
          <a:p>
            <a:pPr marL="285750" lvl="0" indent="-285750">
              <a:buFont typeface="Wingdings" panose="05000000000000000000" pitchFamily="2" charset="2"/>
              <a:buChar char="ü"/>
            </a:pPr>
            <a:r>
              <a:rPr lang="pt-BR" sz="1400" dirty="0" smtClean="0">
                <a:solidFill>
                  <a:prstClr val="white">
                    <a:lumMod val="50000"/>
                  </a:prstClr>
                </a:solidFill>
              </a:rPr>
              <a:t>Verificar </a:t>
            </a:r>
            <a:r>
              <a:rPr lang="pt-BR" sz="1400" dirty="0">
                <a:solidFill>
                  <a:prstClr val="white">
                    <a:lumMod val="50000"/>
                  </a:prstClr>
                </a:solidFill>
              </a:rPr>
              <a:t>o cargo e o salário iniciais e finais em cada </a:t>
            </a:r>
            <a:r>
              <a:rPr lang="pt-BR" sz="1400" dirty="0" smtClean="0">
                <a:solidFill>
                  <a:prstClr val="white">
                    <a:lumMod val="50000"/>
                  </a:prstClr>
                </a:solidFill>
              </a:rPr>
              <a:t>empresa;</a:t>
            </a:r>
          </a:p>
          <a:p>
            <a:pPr marL="285750" lvl="0" indent="-285750">
              <a:buFont typeface="Wingdings" panose="05000000000000000000" pitchFamily="2" charset="2"/>
              <a:buChar char="ü"/>
            </a:pPr>
            <a:r>
              <a:rPr lang="pt-BR" sz="1400" dirty="0">
                <a:solidFill>
                  <a:prstClr val="white">
                    <a:lumMod val="50000"/>
                  </a:prstClr>
                </a:solidFill>
              </a:rPr>
              <a:t>Verificar os saltos e os progressos nos empregos anteriores;</a:t>
            </a:r>
          </a:p>
          <a:p>
            <a:pPr marL="285750" lvl="0" indent="-285750">
              <a:buFont typeface="Wingdings" panose="05000000000000000000" pitchFamily="2" charset="2"/>
              <a:buChar char="ü"/>
            </a:pPr>
            <a:endParaRPr lang="pt-BR" sz="1400" dirty="0" smtClean="0">
              <a:solidFill>
                <a:prstClr val="white">
                  <a:lumMod val="50000"/>
                </a:prstClr>
              </a:solidFill>
            </a:endParaRPr>
          </a:p>
          <a:p>
            <a:pPr marL="285750" lvl="0" indent="-285750">
              <a:buFont typeface="Wingdings" panose="05000000000000000000" pitchFamily="2" charset="2"/>
              <a:buChar char="ü"/>
            </a:pPr>
            <a:endParaRPr lang="pt-BR" sz="1400" dirty="0" smtClean="0">
              <a:solidFill>
                <a:prstClr val="white">
                  <a:lumMod val="50000"/>
                </a:prstClr>
              </a:solidFill>
            </a:endParaRP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411550" y="2276872"/>
            <a:ext cx="3240360" cy="2677656"/>
          </a:xfrm>
          <a:prstGeom prst="rect">
            <a:avLst/>
          </a:prstGeom>
          <a:noFill/>
        </p:spPr>
        <p:txBody>
          <a:bodyPr wrap="square" rtlCol="0">
            <a:spAutoFit/>
          </a:bodyPr>
          <a:lstStyle/>
          <a:p>
            <a:pPr marL="285750" lvl="0" indent="-285750">
              <a:buFont typeface="Wingdings" panose="05000000000000000000" pitchFamily="2" charset="2"/>
              <a:buChar char="ü"/>
            </a:pPr>
            <a:r>
              <a:rPr lang="pt-BR" sz="1400" dirty="0">
                <a:solidFill>
                  <a:prstClr val="white">
                    <a:lumMod val="50000"/>
                  </a:prstClr>
                </a:solidFill>
              </a:rPr>
              <a:t>Verificar a correspondência entre a responsabilidade e a remuneração dentro de cada função;</a:t>
            </a:r>
          </a:p>
          <a:p>
            <a:pPr marL="285750" lvl="0" indent="-285750">
              <a:buFont typeface="Wingdings" panose="05000000000000000000" pitchFamily="2" charset="2"/>
              <a:buChar char="ü"/>
            </a:pPr>
            <a:r>
              <a:rPr lang="pt-BR" sz="1400" dirty="0">
                <a:solidFill>
                  <a:prstClr val="white">
                    <a:lumMod val="50000"/>
                  </a:prstClr>
                </a:solidFill>
              </a:rPr>
              <a:t>Verificar se houve </a:t>
            </a:r>
            <a:r>
              <a:rPr lang="pt-BR" sz="1400" dirty="0" smtClean="0">
                <a:solidFill>
                  <a:prstClr val="white">
                    <a:lumMod val="50000"/>
                  </a:prstClr>
                </a:solidFill>
              </a:rPr>
              <a:t>mudança </a:t>
            </a:r>
            <a:r>
              <a:rPr lang="pt-BR" sz="1400" dirty="0">
                <a:solidFill>
                  <a:prstClr val="white">
                    <a:lumMod val="50000"/>
                  </a:prstClr>
                </a:solidFill>
              </a:rPr>
              <a:t>rumo nas especializações;</a:t>
            </a:r>
          </a:p>
          <a:p>
            <a:pPr marL="285750" lvl="0" indent="-285750">
              <a:buFont typeface="Wingdings" panose="05000000000000000000" pitchFamily="2" charset="2"/>
              <a:buChar char="ü"/>
            </a:pPr>
            <a:r>
              <a:rPr lang="pt-BR" sz="1400" dirty="0">
                <a:solidFill>
                  <a:prstClr val="white">
                    <a:lumMod val="50000"/>
                  </a:prstClr>
                </a:solidFill>
              </a:rPr>
              <a:t>Verificar a escolaridade e o tipo de formação acadêmica;</a:t>
            </a:r>
          </a:p>
          <a:p>
            <a:pPr marL="285750" lvl="0" indent="-285750">
              <a:buFont typeface="Wingdings" panose="05000000000000000000" pitchFamily="2" charset="2"/>
              <a:buChar char="ü"/>
            </a:pPr>
            <a:r>
              <a:rPr lang="pt-BR" sz="1400" dirty="0">
                <a:solidFill>
                  <a:prstClr val="white">
                    <a:lumMod val="50000"/>
                  </a:prstClr>
                </a:solidFill>
              </a:rPr>
              <a:t>Verificar cursos de extensão, estágios, trabalhos, bolsas de estudo, prêmios, viagem ao exterior, idiomas, etc.</a:t>
            </a:r>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20</a:t>
            </a:r>
            <a:endParaRPr lang="pt-BR" sz="1800" b="1" dirty="0">
              <a:solidFill>
                <a:srgbClr val="002060"/>
              </a:solidFill>
            </a:endParaRPr>
          </a:p>
        </p:txBody>
      </p:sp>
    </p:spTree>
    <p:extLst>
      <p:ext uri="{BB962C8B-B14F-4D97-AF65-F5344CB8AC3E}">
        <p14:creationId xmlns:p14="http://schemas.microsoft.com/office/powerpoint/2010/main" val="309635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 Como </a:t>
            </a:r>
            <a:r>
              <a:rPr lang="pt-BR" sz="3200" dirty="0" smtClean="0"/>
              <a:t>e o que avaliar? </a:t>
            </a:r>
            <a:endParaRPr lang="pt-BR" sz="3200" dirty="0"/>
          </a:p>
        </p:txBody>
      </p:sp>
      <p:sp>
        <p:nvSpPr>
          <p:cNvPr id="4" name="CaixaDeTexto 3"/>
          <p:cNvSpPr txBox="1"/>
          <p:nvPr/>
        </p:nvSpPr>
        <p:spPr>
          <a:xfrm>
            <a:off x="876029" y="1844824"/>
            <a:ext cx="5256584" cy="4185761"/>
          </a:xfrm>
          <a:prstGeom prst="rect">
            <a:avLst/>
          </a:prstGeom>
          <a:noFill/>
        </p:spPr>
        <p:txBody>
          <a:bodyPr wrap="square" rtlCol="0">
            <a:spAutoFit/>
          </a:bodyPr>
          <a:lstStyle/>
          <a:p>
            <a:pPr algn="just"/>
            <a:r>
              <a:rPr lang="pt-BR" sz="1400" dirty="0">
                <a:solidFill>
                  <a:prstClr val="white">
                    <a:lumMod val="50000"/>
                  </a:prstClr>
                </a:solidFill>
              </a:rPr>
              <a:t>Análise da Descrição do Cargo e Definição do Perfil</a:t>
            </a:r>
          </a:p>
          <a:p>
            <a:pPr algn="just"/>
            <a:endParaRPr lang="pt-BR" sz="1400" dirty="0" smtClean="0">
              <a:solidFill>
                <a:prstClr val="white">
                  <a:lumMod val="50000"/>
                </a:prstClr>
              </a:solidFill>
            </a:endParaRPr>
          </a:p>
          <a:p>
            <a:pPr algn="just"/>
            <a:r>
              <a:rPr lang="pt-BR" sz="1400" dirty="0" smtClean="0">
                <a:solidFill>
                  <a:prstClr val="white">
                    <a:lumMod val="50000"/>
                  </a:prstClr>
                </a:solidFill>
              </a:rPr>
              <a:t>Ao </a:t>
            </a:r>
            <a:r>
              <a:rPr lang="pt-BR" sz="1400" dirty="0">
                <a:solidFill>
                  <a:prstClr val="white">
                    <a:lumMod val="50000"/>
                  </a:prstClr>
                </a:solidFill>
              </a:rPr>
              <a:t>entrevistar um candidato a uma determinada vaga, o entrevistador deve ter um grande conhecimento das atividades desempenhadas no cargo para o qual se está selecionando, a ponto de poder avaliar o candidato quanto aos requisitos e ao mesmo tempo poder informa-lo sobre os aspectos do cargo que o interessem</a:t>
            </a:r>
            <a:r>
              <a:rPr lang="pt-BR" sz="1400" dirty="0" smtClean="0">
                <a:solidFill>
                  <a:prstClr val="white">
                    <a:lumMod val="50000"/>
                  </a:prstClr>
                </a:solidFill>
              </a:rPr>
              <a:t>.</a:t>
            </a:r>
          </a:p>
          <a:p>
            <a:pPr algn="just"/>
            <a:endParaRPr lang="pt-BR" sz="1400" dirty="0">
              <a:solidFill>
                <a:prstClr val="white">
                  <a:lumMod val="50000"/>
                </a:prstClr>
              </a:solidFill>
            </a:endParaRPr>
          </a:p>
          <a:p>
            <a:pPr algn="just"/>
            <a:r>
              <a:rPr lang="pt-BR" sz="1400" dirty="0">
                <a:solidFill>
                  <a:prstClr val="white">
                    <a:lumMod val="50000"/>
                  </a:prstClr>
                </a:solidFill>
              </a:rPr>
              <a:t>É fundamental conhecer o cargo para que se possa traçar as habilidades essenciais e específicas requeridas. Deve-se proceder a uma análise da descrição do cargo para então responder a seguinte pergunta:</a:t>
            </a:r>
          </a:p>
          <a:p>
            <a:pPr lvl="0" algn="just"/>
            <a:r>
              <a:rPr lang="pt-BR" sz="1400" dirty="0">
                <a:solidFill>
                  <a:prstClr val="white">
                    <a:lumMod val="50000"/>
                  </a:prstClr>
                </a:solidFill>
              </a:rPr>
              <a:t>O que preciso para ter sucesso nesta função</a:t>
            </a:r>
            <a:r>
              <a:rPr lang="pt-BR" sz="1400" dirty="0" smtClean="0">
                <a:solidFill>
                  <a:prstClr val="white">
                    <a:lumMod val="50000"/>
                  </a:prstClr>
                </a:solidFill>
              </a:rPr>
              <a:t>?</a:t>
            </a:r>
          </a:p>
          <a:p>
            <a:pPr lvl="0" algn="just"/>
            <a:endParaRPr lang="pt-BR" sz="1400" dirty="0">
              <a:solidFill>
                <a:prstClr val="white">
                  <a:lumMod val="50000"/>
                </a:prstClr>
              </a:solidFill>
            </a:endParaRPr>
          </a:p>
          <a:p>
            <a:pPr algn="just"/>
            <a:r>
              <a:rPr lang="pt-BR" sz="1400" dirty="0">
                <a:solidFill>
                  <a:prstClr val="white">
                    <a:lumMod val="50000"/>
                  </a:prstClr>
                </a:solidFill>
              </a:rPr>
              <a:t>As habilidades requeridas devem obedecer ao padrão da  empresa  e ao perfil específico do cargo, sendo assim divididas da seguinte forma</a:t>
            </a:r>
            <a:r>
              <a:rPr lang="pt-BR" sz="1400" dirty="0" smtClean="0">
                <a:solidFill>
                  <a:prstClr val="white">
                    <a:lumMod val="50000"/>
                  </a:prstClr>
                </a:solidFill>
              </a:rPr>
              <a:t>: Habilidades técnicas/específicas e habilidades </a:t>
            </a:r>
            <a:r>
              <a:rPr lang="pt-BR" sz="1400" dirty="0">
                <a:solidFill>
                  <a:prstClr val="white">
                    <a:lumMod val="50000"/>
                  </a:prstClr>
                </a:solidFill>
              </a:rPr>
              <a:t>de </a:t>
            </a:r>
            <a:r>
              <a:rPr lang="pt-BR" sz="1400" dirty="0" smtClean="0">
                <a:solidFill>
                  <a:prstClr val="white">
                    <a:lumMod val="50000"/>
                  </a:prstClr>
                </a:solidFill>
              </a:rPr>
              <a:t>desempenho/comportamentais</a:t>
            </a:r>
            <a:endParaRPr lang="pt-BR" sz="1400" dirty="0">
              <a:solidFill>
                <a:prstClr val="white">
                  <a:lumMod val="50000"/>
                </a:prstClr>
              </a:solidFill>
            </a:endParaRP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3754874"/>
          </a:xfrm>
          <a:prstGeom prst="rect">
            <a:avLst/>
          </a:prstGeom>
          <a:noFill/>
        </p:spPr>
        <p:txBody>
          <a:bodyPr wrap="square" rtlCol="0">
            <a:spAutoFit/>
          </a:bodyPr>
          <a:lstStyle/>
          <a:p>
            <a:pPr algn="just"/>
            <a:r>
              <a:rPr lang="pt-BR" sz="1400" dirty="0" smtClean="0">
                <a:solidFill>
                  <a:prstClr val="white">
                    <a:lumMod val="50000"/>
                  </a:prstClr>
                </a:solidFill>
              </a:rPr>
              <a:t>Perfil </a:t>
            </a:r>
            <a:r>
              <a:rPr lang="pt-BR" sz="1400" dirty="0">
                <a:solidFill>
                  <a:prstClr val="white">
                    <a:lumMod val="50000"/>
                  </a:prstClr>
                </a:solidFill>
              </a:rPr>
              <a:t>ideal para   o cliente</a:t>
            </a:r>
          </a:p>
          <a:p>
            <a:pPr algn="just"/>
            <a:r>
              <a:rPr lang="pt-BR" sz="1400" dirty="0">
                <a:solidFill>
                  <a:prstClr val="white">
                    <a:lumMod val="50000"/>
                  </a:prstClr>
                </a:solidFill>
              </a:rPr>
              <a:t>	 </a:t>
            </a:r>
          </a:p>
          <a:p>
            <a:pPr marL="285750" indent="-285750" algn="just">
              <a:buFont typeface="Wingdings" panose="05000000000000000000" pitchFamily="2" charset="2"/>
              <a:buChar char="ü"/>
            </a:pPr>
            <a:r>
              <a:rPr lang="pt-BR" sz="1400" dirty="0">
                <a:solidFill>
                  <a:prstClr val="white">
                    <a:lumMod val="50000"/>
                  </a:prstClr>
                </a:solidFill>
              </a:rPr>
              <a:t>Apresentação – cuidado com a </a:t>
            </a:r>
            <a:r>
              <a:rPr lang="pt-BR" sz="1400" dirty="0" smtClean="0">
                <a:solidFill>
                  <a:prstClr val="white">
                    <a:lumMod val="50000"/>
                  </a:prstClr>
                </a:solidFill>
              </a:rPr>
              <a:t>aparência;</a:t>
            </a:r>
            <a:endParaRPr lang="pt-BR" sz="1400" dirty="0">
              <a:solidFill>
                <a:prstClr val="white">
                  <a:lumMod val="50000"/>
                </a:prstClr>
              </a:solidFill>
            </a:endParaRPr>
          </a:p>
          <a:p>
            <a:pPr marL="285750" indent="-285750" algn="just">
              <a:buFont typeface="Wingdings" panose="05000000000000000000" pitchFamily="2" charset="2"/>
              <a:buChar char="ü"/>
            </a:pPr>
            <a:r>
              <a:rPr lang="pt-BR" sz="1400" dirty="0">
                <a:solidFill>
                  <a:prstClr val="white">
                    <a:lumMod val="50000"/>
                  </a:prstClr>
                </a:solidFill>
              </a:rPr>
              <a:t>Postura – formada pelo conjunto de atitudes positivas, voltadas para o serviço</a:t>
            </a:r>
            <a:r>
              <a:rPr lang="pt-BR" sz="1400" dirty="0" smtClean="0">
                <a:solidFill>
                  <a:prstClr val="white">
                    <a:lumMod val="50000"/>
                  </a:prstClr>
                </a:solidFill>
              </a:rPr>
              <a:t>;</a:t>
            </a:r>
            <a:endParaRPr lang="pt-BR" sz="1400" dirty="0">
              <a:solidFill>
                <a:prstClr val="white">
                  <a:lumMod val="50000"/>
                </a:prstClr>
              </a:solidFill>
            </a:endParaRPr>
          </a:p>
          <a:p>
            <a:pPr marL="285750" indent="-285750" algn="just">
              <a:buFont typeface="Wingdings" panose="05000000000000000000" pitchFamily="2" charset="2"/>
              <a:buChar char="ü"/>
            </a:pPr>
            <a:r>
              <a:rPr lang="pt-BR" sz="1400" dirty="0">
                <a:solidFill>
                  <a:prstClr val="white">
                    <a:lumMod val="50000"/>
                  </a:prstClr>
                </a:solidFill>
              </a:rPr>
              <a:t>Comunicação – capacidade de transmitir e </a:t>
            </a:r>
            <a:r>
              <a:rPr lang="pt-BR" sz="1400" dirty="0" smtClean="0">
                <a:solidFill>
                  <a:prstClr val="white">
                    <a:lumMod val="50000"/>
                  </a:prstClr>
                </a:solidFill>
              </a:rPr>
              <a:t>se expressar;</a:t>
            </a:r>
            <a:endParaRPr lang="pt-BR" sz="1400" dirty="0">
              <a:solidFill>
                <a:prstClr val="white">
                  <a:lumMod val="50000"/>
                </a:prstClr>
              </a:solidFill>
            </a:endParaRPr>
          </a:p>
          <a:p>
            <a:pPr marL="285750" indent="-285750" algn="just">
              <a:buFont typeface="Wingdings" panose="05000000000000000000" pitchFamily="2" charset="2"/>
              <a:buChar char="ü"/>
            </a:pPr>
            <a:r>
              <a:rPr lang="pt-BR" sz="1400" dirty="0" smtClean="0">
                <a:solidFill>
                  <a:prstClr val="white">
                    <a:lumMod val="50000"/>
                  </a:prstClr>
                </a:solidFill>
              </a:rPr>
              <a:t>Cooperação/espírito </a:t>
            </a:r>
            <a:r>
              <a:rPr lang="pt-BR" sz="1400" dirty="0">
                <a:solidFill>
                  <a:prstClr val="white">
                    <a:lumMod val="50000"/>
                  </a:prstClr>
                </a:solidFill>
              </a:rPr>
              <a:t>de equipe – capacidade de trabalhar em equipe, sabendo respeitar os </a:t>
            </a:r>
            <a:r>
              <a:rPr lang="pt-BR" sz="1400" dirty="0" smtClean="0">
                <a:solidFill>
                  <a:prstClr val="white">
                    <a:lumMod val="50000"/>
                  </a:prstClr>
                </a:solidFill>
              </a:rPr>
              <a:t>colegas e os </a:t>
            </a:r>
            <a:r>
              <a:rPr lang="pt-BR" sz="1400" dirty="0">
                <a:solidFill>
                  <a:prstClr val="white">
                    <a:lumMod val="50000"/>
                  </a:prstClr>
                </a:solidFill>
              </a:rPr>
              <a:t>objetivos </a:t>
            </a:r>
            <a:r>
              <a:rPr lang="pt-BR" sz="1400" dirty="0" smtClean="0">
                <a:solidFill>
                  <a:prstClr val="white">
                    <a:lumMod val="50000"/>
                  </a:prstClr>
                </a:solidFill>
              </a:rPr>
              <a:t>grupais; </a:t>
            </a:r>
            <a:endParaRPr lang="pt-BR" sz="1400" dirty="0">
              <a:solidFill>
                <a:prstClr val="white">
                  <a:lumMod val="50000"/>
                </a:prstClr>
              </a:solidFill>
            </a:endParaRPr>
          </a:p>
          <a:p>
            <a:pPr marL="285750" indent="-285750" algn="just">
              <a:buFont typeface="Wingdings" panose="05000000000000000000" pitchFamily="2" charset="2"/>
              <a:buChar char="ü"/>
            </a:pPr>
            <a:r>
              <a:rPr lang="pt-BR" sz="1400" dirty="0">
                <a:solidFill>
                  <a:prstClr val="white">
                    <a:lumMod val="50000"/>
                  </a:prstClr>
                </a:solidFill>
              </a:rPr>
              <a:t>Criatividade – capacidade de inovar, modificar e propor soluções a partir de </a:t>
            </a:r>
            <a:r>
              <a:rPr lang="pt-BR" sz="1400" dirty="0" smtClean="0">
                <a:solidFill>
                  <a:prstClr val="white">
                    <a:lumMod val="50000"/>
                  </a:prstClr>
                </a:solidFill>
              </a:rPr>
              <a:t>necessidades.</a:t>
            </a:r>
            <a:endParaRPr lang="pt-BR" sz="1400" dirty="0">
              <a:solidFill>
                <a:prstClr val="white">
                  <a:lumMod val="50000"/>
                </a:prstClr>
              </a:solidFill>
            </a:endParaRPr>
          </a:p>
          <a:p>
            <a:pPr algn="just"/>
            <a:endParaRPr lang="pt-BR" sz="1400" dirty="0">
              <a:solidFill>
                <a:prstClr val="white">
                  <a:lumMod val="50000"/>
                </a:prstClr>
              </a:solidFill>
            </a:endParaRPr>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21</a:t>
            </a:r>
            <a:endParaRPr lang="pt-BR" sz="1800" b="1" dirty="0">
              <a:solidFill>
                <a:srgbClr val="002060"/>
              </a:solidFill>
            </a:endParaRPr>
          </a:p>
        </p:txBody>
      </p:sp>
    </p:spTree>
    <p:extLst>
      <p:ext uri="{BB962C8B-B14F-4D97-AF65-F5344CB8AC3E}">
        <p14:creationId xmlns:p14="http://schemas.microsoft.com/office/powerpoint/2010/main" val="13535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 Como </a:t>
            </a:r>
            <a:r>
              <a:rPr lang="pt-BR" sz="3200" dirty="0" smtClean="0"/>
              <a:t>e o que avaliar? </a:t>
            </a:r>
            <a:endParaRPr lang="pt-BR" sz="3200" dirty="0"/>
          </a:p>
        </p:txBody>
      </p:sp>
      <p:sp>
        <p:nvSpPr>
          <p:cNvPr id="4" name="CaixaDeTexto 3"/>
          <p:cNvSpPr txBox="1"/>
          <p:nvPr/>
        </p:nvSpPr>
        <p:spPr>
          <a:xfrm>
            <a:off x="876029" y="1844824"/>
            <a:ext cx="5256584" cy="4185761"/>
          </a:xfrm>
          <a:prstGeom prst="rect">
            <a:avLst/>
          </a:prstGeom>
          <a:noFill/>
        </p:spPr>
        <p:txBody>
          <a:bodyPr wrap="square" rtlCol="0">
            <a:spAutoFit/>
          </a:bodyPr>
          <a:lstStyle/>
          <a:p>
            <a:pPr algn="just"/>
            <a:r>
              <a:rPr lang="pt-BR" sz="1400" dirty="0">
                <a:solidFill>
                  <a:prstClr val="white">
                    <a:lumMod val="50000"/>
                  </a:prstClr>
                </a:solidFill>
              </a:rPr>
              <a:t>Preparação para Entrevista</a:t>
            </a:r>
          </a:p>
          <a:p>
            <a:pPr algn="just"/>
            <a:r>
              <a:rPr lang="pt-BR" sz="1400" dirty="0">
                <a:solidFill>
                  <a:prstClr val="white">
                    <a:lumMod val="50000"/>
                  </a:prstClr>
                </a:solidFill>
              </a:rPr>
              <a:t> </a:t>
            </a:r>
          </a:p>
          <a:p>
            <a:pPr algn="just"/>
            <a:r>
              <a:rPr lang="pt-BR" sz="1400" dirty="0">
                <a:solidFill>
                  <a:prstClr val="white">
                    <a:lumMod val="50000"/>
                  </a:prstClr>
                </a:solidFill>
              </a:rPr>
              <a:t>Escolha do local e horário: a entrevista deve ser realizada em local adequado, arrumado, sendo aconselhável que se tenha uma mesa, a fim de criar um ambiente profissional.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O </a:t>
            </a:r>
            <a:r>
              <a:rPr lang="pt-BR" sz="1400" dirty="0">
                <a:solidFill>
                  <a:prstClr val="white">
                    <a:lumMod val="50000"/>
                  </a:prstClr>
                </a:solidFill>
              </a:rPr>
              <a:t>ambiente deve ser de total privacidade, para que fatores externos não interrompam o “setting” da entrevista, bem como, que seja mantida a confidencialidade das informações, pois trata-se da vida do candidato e da empresa no que tange a salários, substituições, etc.</a:t>
            </a:r>
          </a:p>
          <a:p>
            <a:pPr algn="just"/>
            <a:endParaRPr lang="pt-BR" sz="1400" dirty="0">
              <a:solidFill>
                <a:prstClr val="white">
                  <a:lumMod val="50000"/>
                </a:prstClr>
              </a:solidFill>
            </a:endParaRPr>
          </a:p>
          <a:p>
            <a:pPr algn="just"/>
            <a:r>
              <a:rPr lang="pt-BR" sz="1400" dirty="0" smtClean="0">
                <a:solidFill>
                  <a:prstClr val="white">
                    <a:lumMod val="50000"/>
                  </a:prstClr>
                </a:solidFill>
              </a:rPr>
              <a:t>O </a:t>
            </a:r>
            <a:r>
              <a:rPr lang="pt-BR" sz="1400" dirty="0">
                <a:solidFill>
                  <a:prstClr val="white">
                    <a:lumMod val="50000"/>
                  </a:prstClr>
                </a:solidFill>
              </a:rPr>
              <a:t>Entrevistador deve sempre procura marcar o horário adequado, procurando cumpri-lo, não fazendo com que o candidato fique por muito tempo aguardando.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Lembre-se</a:t>
            </a:r>
            <a:r>
              <a:rPr lang="pt-BR" sz="1400" dirty="0">
                <a:solidFill>
                  <a:prstClr val="white">
                    <a:lumMod val="50000"/>
                  </a:prstClr>
                </a:solidFill>
              </a:rPr>
              <a:t>: esta é uma situação em que normalmente o candidato está nervoso e o atraso pode contribuir para aumentar sua ansiedade e acabar atrapalhando a entrevista.</a:t>
            </a: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4185761"/>
          </a:xfrm>
          <a:prstGeom prst="rect">
            <a:avLst/>
          </a:prstGeom>
          <a:noFill/>
        </p:spPr>
        <p:txBody>
          <a:bodyPr wrap="square" rtlCol="0">
            <a:spAutoFit/>
          </a:bodyPr>
          <a:lstStyle/>
          <a:p>
            <a:r>
              <a:rPr lang="pt-BR" sz="1400" dirty="0"/>
              <a:t> </a:t>
            </a:r>
          </a:p>
          <a:p>
            <a:r>
              <a:rPr lang="pt-BR" sz="1400" dirty="0" smtClean="0">
                <a:solidFill>
                  <a:prstClr val="white">
                    <a:lumMod val="50000"/>
                  </a:prstClr>
                </a:solidFill>
              </a:rPr>
              <a:t>A </a:t>
            </a:r>
            <a:r>
              <a:rPr lang="pt-BR" sz="1400" dirty="0">
                <a:solidFill>
                  <a:prstClr val="white">
                    <a:lumMod val="50000"/>
                  </a:prstClr>
                </a:solidFill>
              </a:rPr>
              <a:t>pergunta é a principal ferramenta </a:t>
            </a:r>
            <a:r>
              <a:rPr lang="pt-BR" sz="1400" dirty="0" smtClean="0">
                <a:solidFill>
                  <a:prstClr val="white">
                    <a:lumMod val="50000"/>
                  </a:prstClr>
                </a:solidFill>
              </a:rPr>
              <a:t>do </a:t>
            </a:r>
            <a:r>
              <a:rPr lang="pt-BR" sz="1400" dirty="0">
                <a:solidFill>
                  <a:prstClr val="white">
                    <a:lumMod val="50000"/>
                  </a:prstClr>
                </a:solidFill>
              </a:rPr>
              <a:t>entrevistador. Perguntar é uma arte difícil, que requer técnica, intuição e treinamento.</a:t>
            </a:r>
          </a:p>
          <a:p>
            <a:r>
              <a:rPr lang="pt-BR" sz="1400" dirty="0">
                <a:solidFill>
                  <a:prstClr val="white">
                    <a:lumMod val="50000"/>
                  </a:prstClr>
                </a:solidFill>
              </a:rPr>
              <a:t> </a:t>
            </a:r>
          </a:p>
          <a:p>
            <a:pPr marL="285750" lvl="0" indent="-285750">
              <a:buFont typeface="Wingdings" panose="05000000000000000000" pitchFamily="2" charset="2"/>
              <a:buChar char="ü"/>
            </a:pPr>
            <a:r>
              <a:rPr lang="pt-BR" sz="1400" dirty="0" smtClean="0">
                <a:solidFill>
                  <a:prstClr val="white">
                    <a:lumMod val="50000"/>
                  </a:prstClr>
                </a:solidFill>
              </a:rPr>
              <a:t>Estabelecer </a:t>
            </a:r>
            <a:r>
              <a:rPr lang="pt-BR" sz="1400" dirty="0">
                <a:solidFill>
                  <a:prstClr val="white">
                    <a:lumMod val="50000"/>
                  </a:prstClr>
                </a:solidFill>
              </a:rPr>
              <a:t>o </a:t>
            </a:r>
            <a:r>
              <a:rPr lang="pt-BR" sz="1400" i="1" dirty="0" err="1">
                <a:solidFill>
                  <a:prstClr val="white">
                    <a:lumMod val="50000"/>
                  </a:prstClr>
                </a:solidFill>
              </a:rPr>
              <a:t>rapport</a:t>
            </a:r>
            <a:r>
              <a:rPr lang="pt-BR" sz="1400" dirty="0">
                <a:solidFill>
                  <a:prstClr val="white">
                    <a:lumMod val="50000"/>
                  </a:prstClr>
                </a:solidFill>
              </a:rPr>
              <a:t> – crie um clima favorável. Ajude o candidato a se sentir à vontade e com disposição para </a:t>
            </a:r>
            <a:r>
              <a:rPr lang="pt-BR" sz="1400" dirty="0" smtClean="0">
                <a:solidFill>
                  <a:prstClr val="white">
                    <a:lumMod val="50000"/>
                  </a:prstClr>
                </a:solidFill>
              </a:rPr>
              <a:t>falar, </a:t>
            </a:r>
            <a:r>
              <a:rPr lang="pt-BR" sz="1400" dirty="0">
                <a:solidFill>
                  <a:prstClr val="white">
                    <a:lumMod val="50000"/>
                  </a:prstClr>
                </a:solidFill>
              </a:rPr>
              <a:t>o curso da entrevista dependerá desta abordagem inicial</a:t>
            </a:r>
            <a:r>
              <a:rPr lang="pt-BR" sz="1400" dirty="0" smtClean="0">
                <a:solidFill>
                  <a:prstClr val="white">
                    <a:lumMod val="50000"/>
                  </a:prstClr>
                </a:solidFill>
              </a:rPr>
              <a:t>;</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Informe ao candidato o objetivo da entrevista e o tempo de </a:t>
            </a:r>
            <a:r>
              <a:rPr lang="pt-BR" sz="1400" dirty="0" smtClean="0">
                <a:solidFill>
                  <a:prstClr val="white">
                    <a:lumMod val="50000"/>
                  </a:prstClr>
                </a:solidFill>
              </a:rPr>
              <a:t>duração;</a:t>
            </a:r>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Fale sobre a empresa e aspectos relevantes do cargo tais como, função, salário e </a:t>
            </a:r>
            <a:r>
              <a:rPr lang="pt-BR" sz="1400" dirty="0" smtClean="0">
                <a:solidFill>
                  <a:prstClr val="white">
                    <a:lumMod val="50000"/>
                  </a:prstClr>
                </a:solidFill>
              </a:rPr>
              <a:t>horário.</a:t>
            </a:r>
            <a:endParaRPr lang="pt-BR" sz="1400" dirty="0">
              <a:solidFill>
                <a:prstClr val="white">
                  <a:lumMod val="50000"/>
                </a:prstClr>
              </a:solidFill>
            </a:endParaRPr>
          </a:p>
          <a:p>
            <a:pPr algn="just"/>
            <a:endParaRPr lang="pt-BR" sz="1400" dirty="0">
              <a:solidFill>
                <a:prstClr val="white">
                  <a:lumMod val="50000"/>
                </a:prstClr>
              </a:solidFill>
            </a:endParaRPr>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22</a:t>
            </a:r>
            <a:endParaRPr lang="pt-BR" sz="1800" b="1" dirty="0">
              <a:solidFill>
                <a:srgbClr val="002060"/>
              </a:solidFill>
            </a:endParaRPr>
          </a:p>
        </p:txBody>
      </p:sp>
    </p:spTree>
    <p:extLst>
      <p:ext uri="{BB962C8B-B14F-4D97-AF65-F5344CB8AC3E}">
        <p14:creationId xmlns:p14="http://schemas.microsoft.com/office/powerpoint/2010/main" val="373970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 Como </a:t>
            </a:r>
            <a:r>
              <a:rPr lang="pt-BR" sz="3200" dirty="0" smtClean="0"/>
              <a:t>e o que avaliar? </a:t>
            </a:r>
            <a:endParaRPr lang="pt-BR" sz="3200" dirty="0"/>
          </a:p>
        </p:txBody>
      </p:sp>
      <p:sp>
        <p:nvSpPr>
          <p:cNvPr id="4" name="CaixaDeTexto 3"/>
          <p:cNvSpPr txBox="1"/>
          <p:nvPr/>
        </p:nvSpPr>
        <p:spPr>
          <a:xfrm>
            <a:off x="876029" y="1844824"/>
            <a:ext cx="5256584" cy="4401205"/>
          </a:xfrm>
          <a:prstGeom prst="rect">
            <a:avLst/>
          </a:prstGeom>
          <a:noFill/>
        </p:spPr>
        <p:txBody>
          <a:bodyPr wrap="square" rtlCol="0">
            <a:spAutoFit/>
          </a:bodyPr>
          <a:lstStyle/>
          <a:p>
            <a:pPr algn="just"/>
            <a:r>
              <a:rPr lang="pt-BR" sz="1400" dirty="0" smtClean="0">
                <a:solidFill>
                  <a:prstClr val="white">
                    <a:lumMod val="50000"/>
                  </a:prstClr>
                </a:solidFill>
              </a:rPr>
              <a:t>Conduzindo </a:t>
            </a:r>
            <a:r>
              <a:rPr lang="pt-BR" sz="1400" dirty="0">
                <a:solidFill>
                  <a:prstClr val="white">
                    <a:lumMod val="50000"/>
                  </a:prstClr>
                </a:solidFill>
              </a:rPr>
              <a:t>a </a:t>
            </a:r>
            <a:r>
              <a:rPr lang="pt-BR" sz="1400" dirty="0" smtClean="0">
                <a:solidFill>
                  <a:prstClr val="white">
                    <a:lumMod val="50000"/>
                  </a:prstClr>
                </a:solidFill>
              </a:rPr>
              <a:t>entrevista: para </a:t>
            </a:r>
            <a:r>
              <a:rPr lang="pt-BR" sz="1400" dirty="0">
                <a:solidFill>
                  <a:prstClr val="white">
                    <a:lumMod val="50000"/>
                  </a:prstClr>
                </a:solidFill>
              </a:rPr>
              <a:t>ser um bom entrevistador você deverá reunir as seguintes habilidades:</a:t>
            </a:r>
          </a:p>
          <a:p>
            <a:pPr algn="just"/>
            <a:r>
              <a:rPr lang="pt-BR" sz="1400" dirty="0">
                <a:solidFill>
                  <a:prstClr val="white">
                    <a:lumMod val="50000"/>
                  </a:prstClr>
                </a:solidFill>
              </a:rPr>
              <a:t> </a:t>
            </a:r>
          </a:p>
          <a:p>
            <a:pPr marL="285750" lvl="0" indent="-285750" algn="just">
              <a:buFont typeface="Wingdings" panose="05000000000000000000" pitchFamily="2" charset="2"/>
              <a:buChar char="ü"/>
            </a:pPr>
            <a:r>
              <a:rPr lang="pt-BR" sz="1400" dirty="0">
                <a:solidFill>
                  <a:prstClr val="white">
                    <a:lumMod val="50000"/>
                  </a:prstClr>
                </a:solidFill>
              </a:rPr>
              <a:t>Não saltar nenhuma das perguntas planejadas para a </a:t>
            </a:r>
            <a:r>
              <a:rPr lang="pt-BR" sz="1400" dirty="0" smtClean="0">
                <a:solidFill>
                  <a:prstClr val="white">
                    <a:lumMod val="50000"/>
                  </a:prstClr>
                </a:solidFill>
              </a:rPr>
              <a:t>entrevista;</a:t>
            </a:r>
          </a:p>
          <a:p>
            <a:pPr marL="285750" lvl="0" indent="-285750" algn="just">
              <a:buFont typeface="Wingdings" panose="05000000000000000000" pitchFamily="2" charset="2"/>
              <a:buChar char="ü"/>
            </a:pPr>
            <a:r>
              <a:rPr lang="pt-BR" sz="1400" dirty="0" smtClean="0">
                <a:solidFill>
                  <a:prstClr val="white">
                    <a:lumMod val="50000"/>
                  </a:prstClr>
                </a:solidFill>
              </a:rPr>
              <a:t>Não </a:t>
            </a:r>
            <a:r>
              <a:rPr lang="pt-BR" sz="1400" dirty="0">
                <a:solidFill>
                  <a:prstClr val="white">
                    <a:lumMod val="50000"/>
                  </a:prstClr>
                </a:solidFill>
              </a:rPr>
              <a:t>descartar o entrevistado em caso de dificuldade do mesmo em responder alguma </a:t>
            </a:r>
            <a:r>
              <a:rPr lang="pt-BR" sz="1400" dirty="0" smtClean="0">
                <a:solidFill>
                  <a:prstClr val="white">
                    <a:lumMod val="50000"/>
                  </a:prstClr>
                </a:solidFill>
              </a:rPr>
              <a:t>pergunta;</a:t>
            </a:r>
          </a:p>
          <a:p>
            <a:pPr marL="285750" lvl="0" indent="-285750" algn="just">
              <a:buFont typeface="Wingdings" panose="05000000000000000000" pitchFamily="2" charset="2"/>
              <a:buChar char="ü"/>
            </a:pPr>
            <a:r>
              <a:rPr lang="pt-BR" sz="1400" dirty="0" smtClean="0">
                <a:solidFill>
                  <a:prstClr val="white">
                    <a:lumMod val="50000"/>
                  </a:prstClr>
                </a:solidFill>
              </a:rPr>
              <a:t>Permitir </a:t>
            </a:r>
            <a:r>
              <a:rPr lang="pt-BR" sz="1400" dirty="0">
                <a:solidFill>
                  <a:prstClr val="white">
                    <a:lumMod val="50000"/>
                  </a:prstClr>
                </a:solidFill>
              </a:rPr>
              <a:t>o silêncio para que o candidato possa elaborar sua </a:t>
            </a:r>
            <a:r>
              <a:rPr lang="pt-BR" sz="1400" dirty="0" smtClean="0">
                <a:solidFill>
                  <a:prstClr val="white">
                    <a:lumMod val="50000"/>
                  </a:prstClr>
                </a:solidFill>
              </a:rPr>
              <a:t>resposta;</a:t>
            </a:r>
          </a:p>
          <a:p>
            <a:pPr marL="285750" lvl="0" indent="-285750" algn="just">
              <a:buFont typeface="Wingdings" panose="05000000000000000000" pitchFamily="2" charset="2"/>
              <a:buChar char="ü"/>
            </a:pPr>
            <a:r>
              <a:rPr lang="pt-BR" sz="1400" dirty="0" smtClean="0">
                <a:solidFill>
                  <a:prstClr val="white">
                    <a:lumMod val="50000"/>
                  </a:prstClr>
                </a:solidFill>
              </a:rPr>
              <a:t>Manter </a:t>
            </a:r>
            <a:r>
              <a:rPr lang="pt-BR" sz="1400" dirty="0">
                <a:solidFill>
                  <a:prstClr val="white">
                    <a:lumMod val="50000"/>
                  </a:prstClr>
                </a:solidFill>
              </a:rPr>
              <a:t>o rumo da entrevista. Interrompa o candidato se perceber que o rumo de sua resposta está se desviando do objetivo da </a:t>
            </a:r>
            <a:r>
              <a:rPr lang="pt-BR" sz="1400" dirty="0" smtClean="0">
                <a:solidFill>
                  <a:prstClr val="white">
                    <a:lumMod val="50000"/>
                  </a:prstClr>
                </a:solidFill>
              </a:rPr>
              <a:t>pergunta;</a:t>
            </a:r>
          </a:p>
          <a:p>
            <a:pPr marL="285750" indent="-285750" algn="just">
              <a:buFont typeface="Wingdings" panose="05000000000000000000" pitchFamily="2" charset="2"/>
              <a:buChar char="ü"/>
            </a:pPr>
            <a:r>
              <a:rPr lang="pt-BR" sz="1400" dirty="0">
                <a:solidFill>
                  <a:prstClr val="white">
                    <a:lumMod val="50000"/>
                  </a:prstClr>
                </a:solidFill>
              </a:rPr>
              <a:t>Repetir a pergunta quantas vezes for necessário, até ter certeza de foi respondida</a:t>
            </a:r>
            <a:r>
              <a:rPr lang="pt-BR" sz="1400" dirty="0" smtClean="0">
                <a:solidFill>
                  <a:prstClr val="white">
                    <a:lumMod val="50000"/>
                  </a:prstClr>
                </a:solidFill>
              </a:rPr>
              <a:t>;</a:t>
            </a:r>
          </a:p>
          <a:p>
            <a:pPr marL="285750" lvl="0" indent="-285750" algn="just">
              <a:buFont typeface="Wingdings" panose="05000000000000000000" pitchFamily="2" charset="2"/>
              <a:buChar char="ü"/>
            </a:pPr>
            <a:r>
              <a:rPr lang="pt-BR" sz="1400" dirty="0">
                <a:solidFill>
                  <a:prstClr val="white">
                    <a:lumMod val="50000"/>
                  </a:prstClr>
                </a:solidFill>
              </a:rPr>
              <a:t>Peça provas em contrário.  Se o candidato só falar de pontos positivos ou negativos a respeito de si próprio, peça informações contrárias.</a:t>
            </a:r>
          </a:p>
          <a:p>
            <a:pPr marL="285750" indent="-285750" algn="just">
              <a:buFont typeface="Wingdings" panose="05000000000000000000" pitchFamily="2" charset="2"/>
              <a:buChar char="ü"/>
            </a:pPr>
            <a:endParaRPr lang="pt-BR" sz="1400" dirty="0">
              <a:solidFill>
                <a:prstClr val="white">
                  <a:lumMod val="50000"/>
                </a:prstClr>
              </a:solidFill>
            </a:endParaRPr>
          </a:p>
          <a:p>
            <a:pPr marL="285750" lvl="0" indent="-285750" algn="just">
              <a:buFont typeface="Wingdings" panose="05000000000000000000" pitchFamily="2" charset="2"/>
              <a:buChar char="ü"/>
            </a:pPr>
            <a:endParaRPr lang="pt-BR" sz="1400" dirty="0" smtClean="0">
              <a:solidFill>
                <a:prstClr val="white">
                  <a:lumMod val="50000"/>
                </a:prstClr>
              </a:solidFill>
            </a:endParaRPr>
          </a:p>
          <a:p>
            <a:pPr marL="285750" lvl="0" indent="-285750" algn="just">
              <a:buFont typeface="Wingdings" panose="05000000000000000000" pitchFamily="2" charset="2"/>
              <a:buChar char="ü"/>
            </a:pPr>
            <a:endParaRPr lang="pt-BR" sz="1400" dirty="0">
              <a:solidFill>
                <a:prstClr val="white">
                  <a:lumMod val="50000"/>
                </a:prstClr>
              </a:solidFill>
            </a:endParaRP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2246769"/>
          </a:xfrm>
          <a:prstGeom prst="rect">
            <a:avLst/>
          </a:prstGeom>
          <a:noFill/>
        </p:spPr>
        <p:txBody>
          <a:bodyPr wrap="square" rtlCol="0">
            <a:spAutoFit/>
          </a:bodyPr>
          <a:lstStyle/>
          <a:p>
            <a:pPr marL="285750" lvl="0" indent="-285750" algn="just">
              <a:buFont typeface="Wingdings" panose="05000000000000000000" pitchFamily="2" charset="2"/>
              <a:buChar char="ü"/>
            </a:pPr>
            <a:r>
              <a:rPr lang="pt-BR" sz="1400" dirty="0">
                <a:solidFill>
                  <a:prstClr val="white">
                    <a:lumMod val="50000"/>
                  </a:prstClr>
                </a:solidFill>
              </a:rPr>
              <a:t>Repetir a pergunta quantas vezes for necessário, até ter certeza de foi respondida;</a:t>
            </a:r>
          </a:p>
          <a:p>
            <a:pPr marL="285750" lvl="0" indent="-285750" algn="just">
              <a:buFont typeface="Wingdings" panose="05000000000000000000" pitchFamily="2" charset="2"/>
              <a:buChar char="ü"/>
            </a:pPr>
            <a:endParaRPr lang="pt-BR" sz="1400" dirty="0">
              <a:solidFill>
                <a:prstClr val="white">
                  <a:lumMod val="50000"/>
                </a:prstClr>
              </a:solidFill>
            </a:endParaRPr>
          </a:p>
          <a:p>
            <a:pPr marL="285750" lvl="0" indent="-285750" algn="just">
              <a:buFont typeface="Wingdings" panose="05000000000000000000" pitchFamily="2" charset="2"/>
              <a:buChar char="ü"/>
            </a:pPr>
            <a:r>
              <a:rPr lang="pt-BR" sz="1400" dirty="0">
                <a:solidFill>
                  <a:prstClr val="white">
                    <a:lumMod val="50000"/>
                  </a:prstClr>
                </a:solidFill>
              </a:rPr>
              <a:t>Peça provas em contrário.  Se o candidato só falar de pontos positivos ou negativos a respeito de si próprio, peça informações contrárias.</a:t>
            </a:r>
          </a:p>
          <a:p>
            <a:pPr algn="just"/>
            <a:endParaRPr lang="pt-BR" sz="1400" dirty="0">
              <a:solidFill>
                <a:prstClr val="white">
                  <a:lumMod val="50000"/>
                </a:prstClr>
              </a:solidFill>
            </a:endParaRPr>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23</a:t>
            </a:r>
            <a:endParaRPr lang="pt-BR" sz="1800" b="1" dirty="0">
              <a:solidFill>
                <a:srgbClr val="002060"/>
              </a:solidFill>
            </a:endParaRPr>
          </a:p>
        </p:txBody>
      </p:sp>
    </p:spTree>
    <p:extLst>
      <p:ext uri="{BB962C8B-B14F-4D97-AF65-F5344CB8AC3E}">
        <p14:creationId xmlns:p14="http://schemas.microsoft.com/office/powerpoint/2010/main" val="3622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 Como </a:t>
            </a:r>
            <a:r>
              <a:rPr lang="pt-BR" sz="3200" dirty="0" smtClean="0"/>
              <a:t>e o que avaliar? </a:t>
            </a:r>
            <a:endParaRPr lang="pt-BR" sz="3200" dirty="0"/>
          </a:p>
        </p:txBody>
      </p:sp>
      <p:sp>
        <p:nvSpPr>
          <p:cNvPr id="4" name="CaixaDeTexto 3"/>
          <p:cNvSpPr txBox="1"/>
          <p:nvPr/>
        </p:nvSpPr>
        <p:spPr>
          <a:xfrm>
            <a:off x="876029" y="1844824"/>
            <a:ext cx="5256584" cy="4185761"/>
          </a:xfrm>
          <a:prstGeom prst="rect">
            <a:avLst/>
          </a:prstGeom>
          <a:noFill/>
        </p:spPr>
        <p:txBody>
          <a:bodyPr wrap="square" rtlCol="0">
            <a:spAutoFit/>
          </a:bodyPr>
          <a:lstStyle/>
          <a:p>
            <a:pPr algn="just"/>
            <a:r>
              <a:rPr lang="pt-BR" sz="1400" dirty="0" smtClean="0">
                <a:solidFill>
                  <a:prstClr val="white">
                    <a:lumMod val="50000"/>
                  </a:prstClr>
                </a:solidFill>
              </a:rPr>
              <a:t>Na Entrevista </a:t>
            </a:r>
            <a:r>
              <a:rPr lang="pt-BR" sz="1400" dirty="0">
                <a:solidFill>
                  <a:prstClr val="white">
                    <a:lumMod val="50000"/>
                  </a:prstClr>
                </a:solidFill>
              </a:rPr>
              <a:t>Preliminar (Presencial ou vídeo conferência</a:t>
            </a:r>
            <a:r>
              <a:rPr lang="pt-BR" sz="1400" dirty="0" smtClean="0">
                <a:solidFill>
                  <a:prstClr val="white">
                    <a:lumMod val="50000"/>
                  </a:prstClr>
                </a:solidFill>
              </a:rPr>
              <a:t>)</a:t>
            </a:r>
          </a:p>
          <a:p>
            <a:pPr algn="just"/>
            <a:endParaRPr lang="pt-BR" sz="1400" dirty="0">
              <a:solidFill>
                <a:prstClr val="white">
                  <a:lumMod val="50000"/>
                </a:prstClr>
              </a:solidFill>
            </a:endParaRPr>
          </a:p>
          <a:p>
            <a:pPr algn="just"/>
            <a:r>
              <a:rPr lang="pt-BR" sz="1400" dirty="0" smtClean="0">
                <a:solidFill>
                  <a:prstClr val="white">
                    <a:lumMod val="50000"/>
                  </a:prstClr>
                </a:solidFill>
              </a:rPr>
              <a:t> </a:t>
            </a:r>
            <a:r>
              <a:rPr lang="pt-BR" sz="1400" dirty="0">
                <a:solidFill>
                  <a:prstClr val="white">
                    <a:lumMod val="50000"/>
                  </a:prstClr>
                </a:solidFill>
              </a:rPr>
              <a:t>Muitas empresas optam por realizar uma entrevista preliminar com os candidatos. Em empresas de menor porte, a entrevista poderá ser feita pelo imediato </a:t>
            </a:r>
            <a:r>
              <a:rPr lang="pt-BR" sz="1400" dirty="0" smtClean="0">
                <a:solidFill>
                  <a:prstClr val="white">
                    <a:lumMod val="50000"/>
                  </a:prstClr>
                </a:solidFill>
              </a:rPr>
              <a:t>superior, </a:t>
            </a:r>
            <a:r>
              <a:rPr lang="pt-BR" sz="1400" dirty="0">
                <a:solidFill>
                  <a:prstClr val="white">
                    <a:lumMod val="50000"/>
                  </a:prstClr>
                </a:solidFill>
              </a:rPr>
              <a:t>ou seja, aquele que será o gestor do profissional a ser contratado. O escopo desta entrevista se relaciona especificamente alguns aspectos do contexto profissional como</a:t>
            </a:r>
            <a:r>
              <a:rPr lang="pt-BR" sz="1400" dirty="0" smtClean="0">
                <a:solidFill>
                  <a:prstClr val="white">
                    <a:lumMod val="50000"/>
                  </a:prstClr>
                </a:solidFill>
              </a:rPr>
              <a:t>:</a:t>
            </a:r>
          </a:p>
          <a:p>
            <a:pPr algn="just"/>
            <a:endParaRPr lang="pt-BR" sz="1400" dirty="0">
              <a:solidFill>
                <a:prstClr val="white">
                  <a:lumMod val="50000"/>
                </a:prstClr>
              </a:solidFill>
            </a:endParaRPr>
          </a:p>
          <a:p>
            <a:pPr marL="285750" indent="-285750">
              <a:buFont typeface="Wingdings" panose="05000000000000000000" pitchFamily="2" charset="2"/>
              <a:buChar char="ü"/>
            </a:pPr>
            <a:r>
              <a:rPr lang="pt-BR" sz="1400" dirty="0">
                <a:solidFill>
                  <a:prstClr val="white">
                    <a:lumMod val="50000"/>
                  </a:prstClr>
                </a:solidFill>
              </a:rPr>
              <a:t>Linha de trabalho; </a:t>
            </a:r>
            <a:endParaRPr lang="pt-BR" sz="1400" dirty="0" smtClean="0">
              <a:solidFill>
                <a:prstClr val="white">
                  <a:lumMod val="50000"/>
                </a:prstClr>
              </a:solidFill>
            </a:endParaRPr>
          </a:p>
          <a:p>
            <a:pPr marL="285750" indent="-285750">
              <a:buFont typeface="Wingdings" panose="05000000000000000000" pitchFamily="2" charset="2"/>
              <a:buChar char="ü"/>
            </a:pPr>
            <a:r>
              <a:rPr lang="pt-BR" sz="1400" dirty="0" smtClean="0">
                <a:solidFill>
                  <a:prstClr val="white">
                    <a:lumMod val="50000"/>
                  </a:prstClr>
                </a:solidFill>
              </a:rPr>
              <a:t>Perfil </a:t>
            </a:r>
            <a:r>
              <a:rPr lang="pt-BR" sz="1400" dirty="0">
                <a:solidFill>
                  <a:prstClr val="white">
                    <a:lumMod val="50000"/>
                  </a:prstClr>
                </a:solidFill>
              </a:rPr>
              <a:t>profissional; </a:t>
            </a:r>
            <a:endParaRPr lang="pt-BR" sz="1400" dirty="0" smtClean="0">
              <a:solidFill>
                <a:prstClr val="white">
                  <a:lumMod val="50000"/>
                </a:prstClr>
              </a:solidFill>
            </a:endParaRPr>
          </a:p>
          <a:p>
            <a:pPr marL="285750" indent="-285750" algn="just">
              <a:buFont typeface="Wingdings" panose="05000000000000000000" pitchFamily="2" charset="2"/>
              <a:buChar char="ü"/>
            </a:pPr>
            <a:r>
              <a:rPr lang="pt-BR" sz="1400" dirty="0" smtClean="0">
                <a:solidFill>
                  <a:prstClr val="white">
                    <a:lumMod val="50000"/>
                  </a:prstClr>
                </a:solidFill>
              </a:rPr>
              <a:t>Competências </a:t>
            </a:r>
            <a:r>
              <a:rPr lang="pt-BR" sz="1400" dirty="0">
                <a:solidFill>
                  <a:prstClr val="white">
                    <a:lumMod val="50000"/>
                  </a:prstClr>
                </a:solidFill>
              </a:rPr>
              <a:t>comportamentais alinhadas ao cargo</a:t>
            </a:r>
            <a:r>
              <a:rPr lang="pt-BR" sz="1400" dirty="0" smtClean="0">
                <a:solidFill>
                  <a:prstClr val="white">
                    <a:lumMod val="50000"/>
                  </a:prstClr>
                </a:solidFill>
              </a:rPr>
              <a:t>;</a:t>
            </a:r>
          </a:p>
          <a:p>
            <a:pPr marL="285750" indent="-285750">
              <a:buFont typeface="Wingdings" panose="05000000000000000000" pitchFamily="2" charset="2"/>
              <a:buChar char="ü"/>
            </a:pPr>
            <a:r>
              <a:rPr lang="pt-BR" sz="1400" dirty="0" smtClean="0">
                <a:solidFill>
                  <a:prstClr val="white">
                    <a:lumMod val="50000"/>
                  </a:prstClr>
                </a:solidFill>
              </a:rPr>
              <a:t>Expectativas </a:t>
            </a:r>
            <a:r>
              <a:rPr lang="pt-BR" sz="1400" dirty="0">
                <a:solidFill>
                  <a:prstClr val="white">
                    <a:lumMod val="50000"/>
                  </a:prstClr>
                </a:solidFill>
              </a:rPr>
              <a:t>em relação ao cargo e à empresa</a:t>
            </a:r>
            <a:r>
              <a:rPr lang="pt-BR" sz="1400" dirty="0" smtClean="0">
                <a:solidFill>
                  <a:prstClr val="white">
                    <a:lumMod val="50000"/>
                  </a:prstClr>
                </a:solidFill>
              </a:rPr>
              <a:t>;</a:t>
            </a:r>
          </a:p>
          <a:p>
            <a:pPr marL="285750" indent="-285750">
              <a:buFont typeface="Wingdings" panose="05000000000000000000" pitchFamily="2" charset="2"/>
              <a:buChar char="ü"/>
            </a:pPr>
            <a:r>
              <a:rPr lang="pt-BR" sz="1400" dirty="0" smtClean="0">
                <a:solidFill>
                  <a:prstClr val="white">
                    <a:lumMod val="50000"/>
                  </a:prstClr>
                </a:solidFill>
              </a:rPr>
              <a:t>Revisão </a:t>
            </a:r>
            <a:r>
              <a:rPr lang="pt-BR" sz="1400" dirty="0">
                <a:solidFill>
                  <a:prstClr val="white">
                    <a:lumMod val="50000"/>
                  </a:prstClr>
                </a:solidFill>
              </a:rPr>
              <a:t>do histórico profissional; </a:t>
            </a:r>
            <a:endParaRPr lang="pt-BR" sz="1400" dirty="0" smtClean="0">
              <a:solidFill>
                <a:prstClr val="white">
                  <a:lumMod val="50000"/>
                </a:prstClr>
              </a:solidFill>
            </a:endParaRPr>
          </a:p>
          <a:p>
            <a:pPr marL="285750" indent="-285750">
              <a:buFont typeface="Wingdings" panose="05000000000000000000" pitchFamily="2" charset="2"/>
              <a:buChar char="ü"/>
            </a:pPr>
            <a:r>
              <a:rPr lang="pt-BR" sz="1400" dirty="0" smtClean="0">
                <a:solidFill>
                  <a:prstClr val="white">
                    <a:lumMod val="50000"/>
                  </a:prstClr>
                </a:solidFill>
              </a:rPr>
              <a:t>Perfil </a:t>
            </a:r>
            <a:r>
              <a:rPr lang="pt-BR" sz="1400" dirty="0" err="1">
                <a:solidFill>
                  <a:prstClr val="white">
                    <a:lumMod val="50000"/>
                  </a:prstClr>
                </a:solidFill>
              </a:rPr>
              <a:t>sócio-econômico</a:t>
            </a:r>
            <a:r>
              <a:rPr lang="pt-BR" sz="1400" dirty="0">
                <a:solidFill>
                  <a:prstClr val="white">
                    <a:lumMod val="50000"/>
                  </a:prstClr>
                </a:solidFill>
              </a:rPr>
              <a:t>, </a:t>
            </a:r>
            <a:r>
              <a:rPr lang="pt-BR" sz="1400" dirty="0" err="1">
                <a:solidFill>
                  <a:prstClr val="white">
                    <a:lumMod val="50000"/>
                  </a:prstClr>
                </a:solidFill>
              </a:rPr>
              <a:t>sócio-cultural</a:t>
            </a:r>
            <a:r>
              <a:rPr lang="pt-BR" sz="1400" dirty="0">
                <a:solidFill>
                  <a:prstClr val="white">
                    <a:lumMod val="50000"/>
                  </a:prstClr>
                </a:solidFill>
              </a:rPr>
              <a:t> e </a:t>
            </a:r>
            <a:r>
              <a:rPr lang="pt-BR" sz="1400" dirty="0" smtClean="0">
                <a:solidFill>
                  <a:prstClr val="white">
                    <a:lumMod val="50000"/>
                  </a:prstClr>
                </a:solidFill>
              </a:rPr>
              <a:t>político.</a:t>
            </a:r>
            <a:endParaRPr lang="pt-BR" sz="1400" dirty="0">
              <a:solidFill>
                <a:prstClr val="white">
                  <a:lumMod val="50000"/>
                </a:prstClr>
              </a:solidFill>
            </a:endParaRPr>
          </a:p>
          <a:p>
            <a:pPr marL="285750" lvl="0" indent="-285750" algn="just">
              <a:buFont typeface="Wingdings" panose="05000000000000000000" pitchFamily="2" charset="2"/>
              <a:buChar char="ü"/>
            </a:pPr>
            <a:endParaRPr lang="pt-BR" sz="1400" dirty="0" smtClean="0">
              <a:solidFill>
                <a:prstClr val="white">
                  <a:lumMod val="50000"/>
                </a:prstClr>
              </a:solidFill>
            </a:endParaRPr>
          </a:p>
          <a:p>
            <a:pPr algn="just"/>
            <a:r>
              <a:rPr lang="pt-BR" sz="1400" dirty="0">
                <a:solidFill>
                  <a:prstClr val="white">
                    <a:lumMod val="50000"/>
                  </a:prstClr>
                </a:solidFill>
              </a:rPr>
              <a:t>As entrevistas em grupo podem ser realizadas com o objetivo de agilizar o processo ou ainda checar adaptabilidade do candidato ao contato grupal. </a:t>
            </a: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3970318"/>
          </a:xfrm>
          <a:prstGeom prst="rect">
            <a:avLst/>
          </a:prstGeom>
          <a:noFill/>
        </p:spPr>
        <p:txBody>
          <a:bodyPr wrap="square" rtlCol="0">
            <a:spAutoFit/>
          </a:bodyPr>
          <a:lstStyle/>
          <a:p>
            <a:pPr algn="just"/>
            <a:r>
              <a:rPr lang="pt-BR" sz="1400" dirty="0">
                <a:solidFill>
                  <a:prstClr val="white">
                    <a:lumMod val="50000"/>
                  </a:prstClr>
                </a:solidFill>
              </a:rPr>
              <a:t>Antes de tomar a decisão final, reveja a lista de habilidades essenciais para o cargo e compare-as com as respostas dadas pelos candidatos, sempre levando em consideração seu desempenho passado.</a:t>
            </a:r>
          </a:p>
          <a:p>
            <a:pPr algn="just"/>
            <a:endParaRPr lang="pt-BR" sz="1400" dirty="0">
              <a:solidFill>
                <a:prstClr val="white">
                  <a:lumMod val="50000"/>
                </a:prstClr>
              </a:solidFill>
            </a:endParaRPr>
          </a:p>
          <a:p>
            <a:pPr algn="just"/>
            <a:r>
              <a:rPr lang="pt-BR" sz="1400" dirty="0" smtClean="0">
                <a:solidFill>
                  <a:prstClr val="white">
                    <a:lumMod val="50000"/>
                  </a:prstClr>
                </a:solidFill>
              </a:rPr>
              <a:t>Embora </a:t>
            </a:r>
            <a:r>
              <a:rPr lang="pt-BR" sz="1400" dirty="0">
                <a:solidFill>
                  <a:prstClr val="white">
                    <a:lumMod val="50000"/>
                  </a:prstClr>
                </a:solidFill>
              </a:rPr>
              <a:t>não </a:t>
            </a:r>
            <a:r>
              <a:rPr lang="pt-BR" sz="1400" dirty="0" smtClean="0">
                <a:solidFill>
                  <a:prstClr val="white">
                    <a:lumMod val="50000"/>
                  </a:prstClr>
                </a:solidFill>
              </a:rPr>
              <a:t>seja possível </a:t>
            </a:r>
            <a:r>
              <a:rPr lang="pt-BR" sz="1400" dirty="0">
                <a:solidFill>
                  <a:prstClr val="white">
                    <a:lumMod val="50000"/>
                  </a:prstClr>
                </a:solidFill>
              </a:rPr>
              <a:t>um isolamento e controle total das reações instintivas por parte do entrevistador, é importante que elas sejam controladas e baseadas em fatos.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Contrate </a:t>
            </a:r>
            <a:r>
              <a:rPr lang="pt-BR" sz="1400" dirty="0">
                <a:solidFill>
                  <a:prstClr val="white">
                    <a:lumMod val="50000"/>
                  </a:prstClr>
                </a:solidFill>
              </a:rPr>
              <a:t>o candidato que mais se aproxima em habilidades técnicas e comportamentais ao cargo.</a:t>
            </a:r>
          </a:p>
          <a:p>
            <a:pPr algn="just"/>
            <a:endParaRPr lang="pt-BR" sz="1400" dirty="0">
              <a:solidFill>
                <a:prstClr val="white">
                  <a:lumMod val="50000"/>
                </a:prstClr>
              </a:solidFill>
            </a:endParaRPr>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24</a:t>
            </a:r>
            <a:endParaRPr lang="pt-BR" sz="1800" b="1" dirty="0">
              <a:solidFill>
                <a:srgbClr val="002060"/>
              </a:solidFill>
            </a:endParaRPr>
          </a:p>
        </p:txBody>
      </p:sp>
    </p:spTree>
    <p:extLst>
      <p:ext uri="{BB962C8B-B14F-4D97-AF65-F5344CB8AC3E}">
        <p14:creationId xmlns:p14="http://schemas.microsoft.com/office/powerpoint/2010/main" val="126825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 </a:t>
            </a:r>
            <a:r>
              <a:rPr lang="pt-BR" sz="3200" dirty="0" smtClean="0"/>
              <a:t>Como e o que avaliar? </a:t>
            </a:r>
            <a:endParaRPr lang="pt-BR" sz="3200" dirty="0"/>
          </a:p>
        </p:txBody>
      </p:sp>
      <p:sp>
        <p:nvSpPr>
          <p:cNvPr id="4" name="CaixaDeTexto 3"/>
          <p:cNvSpPr txBox="1"/>
          <p:nvPr/>
        </p:nvSpPr>
        <p:spPr>
          <a:xfrm>
            <a:off x="876029" y="1844824"/>
            <a:ext cx="5256584" cy="3754874"/>
          </a:xfrm>
          <a:prstGeom prst="rect">
            <a:avLst/>
          </a:prstGeom>
          <a:noFill/>
        </p:spPr>
        <p:txBody>
          <a:bodyPr wrap="square" rtlCol="0">
            <a:spAutoFit/>
          </a:bodyPr>
          <a:lstStyle/>
          <a:p>
            <a:pPr algn="just"/>
            <a:r>
              <a:rPr lang="pt-BR" sz="1400" dirty="0" smtClean="0">
                <a:solidFill>
                  <a:prstClr val="white">
                    <a:lumMod val="50000"/>
                  </a:prstClr>
                </a:solidFill>
              </a:rPr>
              <a:t>Consequências da mau Recrutamento e de uma má seleção</a:t>
            </a:r>
          </a:p>
          <a:p>
            <a:pPr algn="just"/>
            <a:endParaRPr lang="pt-BR" sz="1400" dirty="0">
              <a:solidFill>
                <a:prstClr val="white">
                  <a:lumMod val="50000"/>
                </a:prstClr>
              </a:solidFill>
            </a:endParaRPr>
          </a:p>
          <a:p>
            <a:pPr marL="285750" lvl="0" indent="-285750">
              <a:buFont typeface="Wingdings" panose="05000000000000000000" pitchFamily="2" charset="2"/>
              <a:buChar char="ü"/>
            </a:pPr>
            <a:r>
              <a:rPr lang="pt-BR" sz="1400" dirty="0">
                <a:solidFill>
                  <a:prstClr val="white">
                    <a:lumMod val="50000"/>
                  </a:prstClr>
                </a:solidFill>
              </a:rPr>
              <a:t>Não cumprimento dos padrões de qualidade e serviço da empresa</a:t>
            </a:r>
          </a:p>
          <a:p>
            <a:pPr marL="285750" lvl="0" indent="-285750">
              <a:buFont typeface="Wingdings" panose="05000000000000000000" pitchFamily="2" charset="2"/>
              <a:buChar char="ü"/>
            </a:pPr>
            <a:r>
              <a:rPr lang="pt-BR" sz="1400" dirty="0">
                <a:solidFill>
                  <a:prstClr val="white">
                    <a:lumMod val="50000"/>
                  </a:prstClr>
                </a:solidFill>
              </a:rPr>
              <a:t>Prejuízos de imagem</a:t>
            </a:r>
          </a:p>
          <a:p>
            <a:pPr marL="285750" lvl="0" indent="-285750">
              <a:buFont typeface="Wingdings" panose="05000000000000000000" pitchFamily="2" charset="2"/>
              <a:buChar char="ü"/>
            </a:pPr>
            <a:r>
              <a:rPr lang="pt-BR" sz="1400" dirty="0">
                <a:solidFill>
                  <a:prstClr val="white">
                    <a:lumMod val="50000"/>
                  </a:prstClr>
                </a:solidFill>
              </a:rPr>
              <a:t>Perdas de negócios</a:t>
            </a:r>
          </a:p>
          <a:p>
            <a:pPr marL="285750" lvl="0" indent="-285750">
              <a:buFont typeface="Wingdings" panose="05000000000000000000" pitchFamily="2" charset="2"/>
              <a:buChar char="ü"/>
            </a:pPr>
            <a:r>
              <a:rPr lang="pt-BR" sz="1400" dirty="0">
                <a:solidFill>
                  <a:prstClr val="white">
                    <a:lumMod val="50000"/>
                  </a:prstClr>
                </a:solidFill>
              </a:rPr>
              <a:t>Queixas de clientes externos</a:t>
            </a:r>
          </a:p>
          <a:p>
            <a:pPr marL="285750" lvl="0" indent="-285750">
              <a:buFont typeface="Wingdings" panose="05000000000000000000" pitchFamily="2" charset="2"/>
              <a:buChar char="ü"/>
            </a:pPr>
            <a:r>
              <a:rPr lang="pt-BR" sz="1400" dirty="0">
                <a:solidFill>
                  <a:prstClr val="white">
                    <a:lumMod val="50000"/>
                  </a:prstClr>
                </a:solidFill>
              </a:rPr>
              <a:t>Queixas de clientes internos</a:t>
            </a:r>
          </a:p>
          <a:p>
            <a:pPr marL="285750" lvl="0" indent="-285750">
              <a:buFont typeface="Wingdings" panose="05000000000000000000" pitchFamily="2" charset="2"/>
              <a:buChar char="ü"/>
            </a:pPr>
            <a:r>
              <a:rPr lang="pt-BR" sz="1400" dirty="0">
                <a:solidFill>
                  <a:prstClr val="white">
                    <a:lumMod val="50000"/>
                  </a:prstClr>
                </a:solidFill>
              </a:rPr>
              <a:t>Baixa motivação da equipe de trabalho e necessidade de reorganiza-la novamente para receber o “novo colaborador” e providenciar acompanhamento do trabalho nas primeiras semanas</a:t>
            </a:r>
          </a:p>
          <a:p>
            <a:pPr marL="285750" lvl="0" indent="-285750">
              <a:buFont typeface="Wingdings" panose="05000000000000000000" pitchFamily="2" charset="2"/>
              <a:buChar char="ü"/>
            </a:pPr>
            <a:r>
              <a:rPr lang="pt-BR" sz="1400" dirty="0">
                <a:solidFill>
                  <a:prstClr val="white">
                    <a:lumMod val="50000"/>
                  </a:prstClr>
                </a:solidFill>
              </a:rPr>
              <a:t>Gastos extras com treinamento corretivo, a fim de suprir as falhas decorrentes da má seleção. Ainda assim, a eficácia em termos de resultados não é garantida.</a:t>
            </a:r>
          </a:p>
          <a:p>
            <a:pPr marL="285750" lvl="0" indent="-285750">
              <a:buFont typeface="Wingdings" panose="05000000000000000000" pitchFamily="2" charset="2"/>
              <a:buChar char="ü"/>
            </a:pPr>
            <a:r>
              <a:rPr lang="pt-BR" sz="1400" dirty="0">
                <a:solidFill>
                  <a:prstClr val="white">
                    <a:lumMod val="50000"/>
                  </a:prstClr>
                </a:solidFill>
              </a:rPr>
              <a:t>Rotatividade de pessoal, cuja principal </a:t>
            </a:r>
            <a:r>
              <a:rPr lang="pt-BR" sz="1400" dirty="0" err="1">
                <a:solidFill>
                  <a:prstClr val="white">
                    <a:lumMod val="50000"/>
                  </a:prstClr>
                </a:solidFill>
              </a:rPr>
              <a:t>conseqüência</a:t>
            </a:r>
            <a:r>
              <a:rPr lang="pt-BR" sz="1400" dirty="0">
                <a:solidFill>
                  <a:prstClr val="white">
                    <a:lumMod val="50000"/>
                  </a:prstClr>
                </a:solidFill>
              </a:rPr>
              <a:t> é o prejuízo financeiro que a empresa sofre. </a:t>
            </a: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4185761"/>
          </a:xfrm>
          <a:prstGeom prst="rect">
            <a:avLst/>
          </a:prstGeom>
          <a:noFill/>
        </p:spPr>
        <p:txBody>
          <a:bodyPr wrap="square" rtlCol="0">
            <a:spAutoFit/>
          </a:bodyPr>
          <a:lstStyle/>
          <a:p>
            <a:pPr algn="just"/>
            <a:r>
              <a:rPr lang="pt-BR" sz="1400" dirty="0" smtClean="0">
                <a:solidFill>
                  <a:prstClr val="white">
                    <a:lumMod val="50000"/>
                  </a:prstClr>
                </a:solidFill>
              </a:rPr>
              <a:t>Apresentação do candidato</a:t>
            </a:r>
          </a:p>
          <a:p>
            <a:pPr algn="just"/>
            <a:endParaRPr lang="pt-BR" sz="1400" dirty="0" smtClean="0">
              <a:solidFill>
                <a:prstClr val="white">
                  <a:lumMod val="50000"/>
                </a:prstClr>
              </a:solidFill>
            </a:endParaRPr>
          </a:p>
          <a:p>
            <a:r>
              <a:rPr lang="pt-BR" sz="1400" dirty="0">
                <a:solidFill>
                  <a:prstClr val="white">
                    <a:lumMod val="50000"/>
                  </a:prstClr>
                </a:solidFill>
              </a:rPr>
              <a:t>O visual de um profissional pode não lhe garantir o sucesso, mas aqueles que se vestem e se portam inadequadamente, com certeza, estão fadados ao insucesso</a:t>
            </a:r>
            <a:r>
              <a:rPr lang="pt-BR" sz="1400" dirty="0" smtClean="0">
                <a:solidFill>
                  <a:prstClr val="white">
                    <a:lumMod val="50000"/>
                  </a:prstClr>
                </a:solidFill>
              </a:rPr>
              <a:t>.</a:t>
            </a:r>
          </a:p>
          <a:p>
            <a:endParaRPr lang="pt-BR" sz="1400" dirty="0">
              <a:solidFill>
                <a:prstClr val="white">
                  <a:lumMod val="50000"/>
                </a:prstClr>
              </a:solidFill>
            </a:endParaRPr>
          </a:p>
          <a:p>
            <a:r>
              <a:rPr lang="pt-BR" sz="1400" dirty="0">
                <a:solidFill>
                  <a:prstClr val="white">
                    <a:lumMod val="50000"/>
                  </a:prstClr>
                </a:solidFill>
              </a:rPr>
              <a:t>O que observar para considerar boa apresentação pessoal</a:t>
            </a:r>
            <a:r>
              <a:rPr lang="pt-BR" sz="1400" dirty="0" smtClean="0">
                <a:solidFill>
                  <a:prstClr val="white">
                    <a:lumMod val="50000"/>
                  </a:prstClr>
                </a:solidFill>
              </a:rPr>
              <a:t>:</a:t>
            </a:r>
          </a:p>
          <a:p>
            <a:endParaRPr lang="pt-BR" sz="1400" dirty="0">
              <a:solidFill>
                <a:prstClr val="white">
                  <a:lumMod val="50000"/>
                </a:prstClr>
              </a:solidFill>
            </a:endParaRPr>
          </a:p>
          <a:p>
            <a:pPr marL="285750" indent="-285750">
              <a:buFont typeface="Wingdings" panose="05000000000000000000" pitchFamily="2" charset="2"/>
              <a:buChar char="ü"/>
            </a:pPr>
            <a:r>
              <a:rPr lang="pt-BR" sz="1400" dirty="0">
                <a:solidFill>
                  <a:prstClr val="white">
                    <a:lumMod val="50000"/>
                  </a:prstClr>
                </a:solidFill>
              </a:rPr>
              <a:t>Ter ombros alinhados; </a:t>
            </a:r>
            <a:endParaRPr lang="pt-BR" sz="1400" dirty="0" smtClean="0">
              <a:solidFill>
                <a:prstClr val="white">
                  <a:lumMod val="50000"/>
                </a:prstClr>
              </a:solidFill>
            </a:endParaRPr>
          </a:p>
          <a:p>
            <a:pPr marL="285750" indent="-285750">
              <a:buFont typeface="Wingdings" panose="05000000000000000000" pitchFamily="2" charset="2"/>
              <a:buChar char="ü"/>
            </a:pPr>
            <a:r>
              <a:rPr lang="pt-BR" sz="1400" dirty="0" smtClean="0">
                <a:solidFill>
                  <a:prstClr val="white">
                    <a:lumMod val="50000"/>
                  </a:prstClr>
                </a:solidFill>
              </a:rPr>
              <a:t>Costas </a:t>
            </a:r>
            <a:r>
              <a:rPr lang="pt-BR" sz="1400" dirty="0">
                <a:solidFill>
                  <a:prstClr val="white">
                    <a:lumMod val="50000"/>
                  </a:prstClr>
                </a:solidFill>
              </a:rPr>
              <a:t>eretas; </a:t>
            </a:r>
            <a:endParaRPr lang="pt-BR" sz="1400" dirty="0" smtClean="0">
              <a:solidFill>
                <a:prstClr val="white">
                  <a:lumMod val="50000"/>
                </a:prstClr>
              </a:solidFill>
            </a:endParaRPr>
          </a:p>
          <a:p>
            <a:pPr marL="285750" indent="-285750">
              <a:buFont typeface="Wingdings" panose="05000000000000000000" pitchFamily="2" charset="2"/>
              <a:buChar char="ü"/>
            </a:pPr>
            <a:r>
              <a:rPr lang="pt-BR" sz="1400" dirty="0" smtClean="0">
                <a:solidFill>
                  <a:prstClr val="white">
                    <a:lumMod val="50000"/>
                  </a:prstClr>
                </a:solidFill>
              </a:rPr>
              <a:t>Olhar </a:t>
            </a:r>
            <a:r>
              <a:rPr lang="pt-BR" sz="1400" dirty="0">
                <a:solidFill>
                  <a:prstClr val="white">
                    <a:lumMod val="50000"/>
                  </a:prstClr>
                </a:solidFill>
              </a:rPr>
              <a:t>brilhante; </a:t>
            </a:r>
            <a:endParaRPr lang="pt-BR" sz="1400" dirty="0" smtClean="0">
              <a:solidFill>
                <a:prstClr val="white">
                  <a:lumMod val="50000"/>
                </a:prstClr>
              </a:solidFill>
            </a:endParaRPr>
          </a:p>
          <a:p>
            <a:pPr marL="285750" indent="-285750">
              <a:buFont typeface="Wingdings" panose="05000000000000000000" pitchFamily="2" charset="2"/>
              <a:buChar char="ü"/>
            </a:pPr>
            <a:r>
              <a:rPr lang="pt-BR" sz="1400" dirty="0" smtClean="0">
                <a:solidFill>
                  <a:prstClr val="white">
                    <a:lumMod val="50000"/>
                  </a:prstClr>
                </a:solidFill>
              </a:rPr>
              <a:t>Andar </a:t>
            </a:r>
            <a:r>
              <a:rPr lang="pt-BR" sz="1400" dirty="0">
                <a:solidFill>
                  <a:prstClr val="white">
                    <a:lumMod val="50000"/>
                  </a:prstClr>
                </a:solidFill>
              </a:rPr>
              <a:t>correto; </a:t>
            </a:r>
            <a:endParaRPr lang="pt-BR" sz="1400" dirty="0" smtClean="0">
              <a:solidFill>
                <a:prstClr val="white">
                  <a:lumMod val="50000"/>
                </a:prstClr>
              </a:solidFill>
            </a:endParaRPr>
          </a:p>
          <a:p>
            <a:pPr marL="285750" indent="-285750">
              <a:buFont typeface="Wingdings" panose="05000000000000000000" pitchFamily="2" charset="2"/>
              <a:buChar char="ü"/>
            </a:pPr>
            <a:r>
              <a:rPr lang="pt-BR" sz="1400" dirty="0" smtClean="0">
                <a:solidFill>
                  <a:prstClr val="white">
                    <a:lumMod val="50000"/>
                  </a:prstClr>
                </a:solidFill>
              </a:rPr>
              <a:t>Voz </a:t>
            </a:r>
            <a:r>
              <a:rPr lang="pt-BR" sz="1400" dirty="0">
                <a:solidFill>
                  <a:prstClr val="white">
                    <a:lumMod val="50000"/>
                  </a:prstClr>
                </a:solidFill>
              </a:rPr>
              <a:t>pausada e agradável</a:t>
            </a:r>
            <a:r>
              <a:rPr lang="pt-BR" sz="1400" dirty="0" smtClean="0">
                <a:solidFill>
                  <a:prstClr val="white">
                    <a:lumMod val="50000"/>
                  </a:prstClr>
                </a:solidFill>
              </a:rPr>
              <a:t>;</a:t>
            </a:r>
          </a:p>
          <a:p>
            <a:pPr marL="285750" indent="-285750">
              <a:buFont typeface="Wingdings" panose="05000000000000000000" pitchFamily="2" charset="2"/>
              <a:buChar char="ü"/>
            </a:pPr>
            <a:r>
              <a:rPr lang="pt-BR" sz="1400" dirty="0" smtClean="0">
                <a:solidFill>
                  <a:prstClr val="white">
                    <a:lumMod val="50000"/>
                  </a:prstClr>
                </a:solidFill>
              </a:rPr>
              <a:t>Postura </a:t>
            </a:r>
            <a:r>
              <a:rPr lang="pt-BR" sz="1400" dirty="0">
                <a:solidFill>
                  <a:prstClr val="white">
                    <a:lumMod val="50000"/>
                  </a:prstClr>
                </a:solidFill>
              </a:rPr>
              <a:t>polida e ao mesmo tempo </a:t>
            </a:r>
            <a:r>
              <a:rPr lang="pt-BR" sz="1400" dirty="0" smtClean="0">
                <a:solidFill>
                  <a:prstClr val="white">
                    <a:lumMod val="50000"/>
                  </a:prstClr>
                </a:solidFill>
              </a:rPr>
              <a:t>firme.</a:t>
            </a:r>
            <a:r>
              <a:rPr lang="pt-BR" sz="1400" dirty="0">
                <a:solidFill>
                  <a:prstClr val="white">
                    <a:lumMod val="50000"/>
                  </a:prstClr>
                </a:solidFill>
              </a:rPr>
              <a:t/>
            </a:r>
            <a:br>
              <a:rPr lang="pt-BR" sz="1400" dirty="0">
                <a:solidFill>
                  <a:prstClr val="white">
                    <a:lumMod val="50000"/>
                  </a:prstClr>
                </a:solidFill>
              </a:rPr>
            </a:br>
            <a:endParaRPr lang="pt-BR" sz="1400" dirty="0">
              <a:solidFill>
                <a:prstClr val="white">
                  <a:lumMod val="50000"/>
                </a:prstClr>
              </a:solidFill>
            </a:endParaRPr>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25</a:t>
            </a:r>
            <a:endParaRPr lang="pt-BR" sz="1800" b="1" dirty="0">
              <a:solidFill>
                <a:srgbClr val="002060"/>
              </a:solidFill>
            </a:endParaRPr>
          </a:p>
        </p:txBody>
      </p:sp>
    </p:spTree>
    <p:extLst>
      <p:ext uri="{BB962C8B-B14F-4D97-AF65-F5344CB8AC3E}">
        <p14:creationId xmlns:p14="http://schemas.microsoft.com/office/powerpoint/2010/main" val="259098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 Entrevista por Competência</a:t>
            </a:r>
          </a:p>
        </p:txBody>
      </p:sp>
      <p:sp>
        <p:nvSpPr>
          <p:cNvPr id="4" name="CaixaDeTexto 3"/>
          <p:cNvSpPr txBox="1"/>
          <p:nvPr/>
        </p:nvSpPr>
        <p:spPr>
          <a:xfrm>
            <a:off x="876029" y="1844824"/>
            <a:ext cx="5256584" cy="4832092"/>
          </a:xfrm>
          <a:prstGeom prst="rect">
            <a:avLst/>
          </a:prstGeom>
          <a:noFill/>
        </p:spPr>
        <p:txBody>
          <a:bodyPr wrap="square" rtlCol="0">
            <a:spAutoFit/>
          </a:bodyPr>
          <a:lstStyle/>
          <a:p>
            <a:pPr algn="just"/>
            <a:r>
              <a:rPr lang="pt-BR" sz="1400" dirty="0">
                <a:solidFill>
                  <a:prstClr val="white">
                    <a:lumMod val="50000"/>
                  </a:prstClr>
                </a:solidFill>
              </a:rPr>
              <a:t>Conceito: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Ferramenta </a:t>
            </a:r>
            <a:r>
              <a:rPr lang="pt-BR" sz="1400" dirty="0">
                <a:solidFill>
                  <a:prstClr val="white">
                    <a:lumMod val="50000"/>
                  </a:prstClr>
                </a:solidFill>
              </a:rPr>
              <a:t>de entrevista que baseia-se na investigação das condutas passadas do candidato como premissa para condutas futuras. </a:t>
            </a:r>
          </a:p>
          <a:p>
            <a:pPr algn="just"/>
            <a:r>
              <a:rPr lang="pt-BR" sz="1400" dirty="0">
                <a:solidFill>
                  <a:prstClr val="white">
                    <a:lumMod val="50000"/>
                  </a:prstClr>
                </a:solidFill>
              </a:rPr>
              <a:t> </a:t>
            </a:r>
          </a:p>
          <a:p>
            <a:pPr algn="just"/>
            <a:r>
              <a:rPr lang="pt-BR" sz="1400" dirty="0">
                <a:solidFill>
                  <a:prstClr val="white">
                    <a:lumMod val="50000"/>
                  </a:prstClr>
                </a:solidFill>
              </a:rPr>
              <a:t>É pautada em fatos concretos vividos/vivenciados pelo candidato onde a partir do relato dos mesmos, pode o entrevistador inferir como vai ser (provavelmente) sua conduta futura em situações similares. </a:t>
            </a:r>
          </a:p>
          <a:p>
            <a:pPr algn="just"/>
            <a:r>
              <a:rPr lang="pt-BR" sz="1400" dirty="0">
                <a:solidFill>
                  <a:prstClr val="white">
                    <a:lumMod val="50000"/>
                  </a:prstClr>
                </a:solidFill>
              </a:rPr>
              <a:t> </a:t>
            </a:r>
          </a:p>
          <a:p>
            <a:pPr algn="just"/>
            <a:r>
              <a:rPr lang="pt-BR" sz="1400" dirty="0">
                <a:solidFill>
                  <a:prstClr val="white">
                    <a:lumMod val="50000"/>
                  </a:prstClr>
                </a:solidFill>
              </a:rPr>
              <a:t>Permite de igual forma, checar resultados obtidos e a eficácia da tomada de suas decisões.</a:t>
            </a:r>
          </a:p>
          <a:p>
            <a:pPr algn="just"/>
            <a:r>
              <a:rPr lang="pt-BR" sz="1400" dirty="0">
                <a:solidFill>
                  <a:prstClr val="white">
                    <a:lumMod val="50000"/>
                  </a:prstClr>
                </a:solidFill>
              </a:rPr>
              <a:t>  </a:t>
            </a:r>
          </a:p>
          <a:p>
            <a:pPr algn="just"/>
            <a:r>
              <a:rPr lang="pt-BR" sz="1400" dirty="0">
                <a:solidFill>
                  <a:prstClr val="white">
                    <a:lumMod val="50000"/>
                  </a:prstClr>
                </a:solidFill>
              </a:rPr>
              <a:t>Em linhas gerais podemos definir competência como a capacidade de transferir habilidades, conhecimentos, aptidões, interesse, vontade e responsabilidade em resultados práticos, ou seja, saber aplicar objetivamente estes componentes, em prol de um compromisso firmado, uma meta!</a:t>
            </a:r>
          </a:p>
          <a:p>
            <a:pPr algn="just"/>
            <a:r>
              <a:rPr lang="pt-BR" sz="1400" dirty="0">
                <a:solidFill>
                  <a:prstClr val="white">
                    <a:lumMod val="50000"/>
                  </a:prstClr>
                </a:solidFill>
              </a:rPr>
              <a:t> </a:t>
            </a:r>
          </a:p>
          <a:p>
            <a:pPr algn="just"/>
            <a:endParaRPr lang="pt-BR" sz="1400" dirty="0">
              <a:solidFill>
                <a:prstClr val="white">
                  <a:lumMod val="50000"/>
                </a:prstClr>
              </a:solidFill>
            </a:endParaRP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3754874"/>
          </a:xfrm>
          <a:prstGeom prst="rect">
            <a:avLst/>
          </a:prstGeom>
          <a:noFill/>
        </p:spPr>
        <p:txBody>
          <a:bodyPr wrap="square" rtlCol="0">
            <a:spAutoFit/>
          </a:bodyPr>
          <a:lstStyle/>
          <a:p>
            <a:pPr algn="just"/>
            <a:r>
              <a:rPr lang="pt-BR" sz="1400" dirty="0">
                <a:solidFill>
                  <a:prstClr val="white">
                    <a:lumMod val="50000"/>
                  </a:prstClr>
                </a:solidFill>
              </a:rPr>
              <a:t>O Perfil de competências é o diferencial competitivo de cada pessoa ou profissional.</a:t>
            </a:r>
          </a:p>
          <a:p>
            <a:pPr algn="just"/>
            <a:r>
              <a:rPr lang="pt-BR" sz="1400" dirty="0">
                <a:solidFill>
                  <a:prstClr val="white">
                    <a:lumMod val="50000"/>
                  </a:prstClr>
                </a:solidFill>
              </a:rPr>
              <a:t> </a:t>
            </a:r>
          </a:p>
          <a:p>
            <a:pPr algn="just"/>
            <a:r>
              <a:rPr lang="pt-BR" sz="1400" dirty="0">
                <a:solidFill>
                  <a:prstClr val="white">
                    <a:lumMod val="50000"/>
                  </a:prstClr>
                </a:solidFill>
              </a:rPr>
              <a:t>Alguns autores denominam competência como sendo Dimensão. Ambos os termos são corretos</a:t>
            </a:r>
            <a:r>
              <a:rPr lang="pt-BR" sz="1400" dirty="0" smtClean="0">
                <a:solidFill>
                  <a:prstClr val="white">
                    <a:lumMod val="50000"/>
                  </a:prstClr>
                </a:solidFill>
              </a:rPr>
              <a:t>. Exemplos </a:t>
            </a:r>
            <a:r>
              <a:rPr lang="pt-BR" sz="1400" dirty="0">
                <a:solidFill>
                  <a:prstClr val="white">
                    <a:lumMod val="50000"/>
                  </a:prstClr>
                </a:solidFill>
              </a:rPr>
              <a:t>de competências: Foco no Cliente, sensibilidade, iniciativa, autonomia...</a:t>
            </a:r>
          </a:p>
          <a:p>
            <a:pPr algn="just"/>
            <a:r>
              <a:rPr lang="pt-BR" sz="1400" dirty="0">
                <a:solidFill>
                  <a:prstClr val="white">
                    <a:lumMod val="50000"/>
                  </a:prstClr>
                </a:solidFill>
              </a:rPr>
              <a:t>	</a:t>
            </a:r>
          </a:p>
          <a:p>
            <a:pPr lvl="0" algn="just"/>
            <a:r>
              <a:rPr lang="pt-BR" sz="1400" dirty="0" smtClean="0">
                <a:solidFill>
                  <a:prstClr val="white">
                    <a:lumMod val="50000"/>
                  </a:prstClr>
                </a:solidFill>
              </a:rPr>
              <a:t>Fazer </a:t>
            </a:r>
            <a:r>
              <a:rPr lang="pt-BR" sz="1400" dirty="0">
                <a:solidFill>
                  <a:prstClr val="white">
                    <a:lumMod val="50000"/>
                  </a:prstClr>
                </a:solidFill>
              </a:rPr>
              <a:t>perguntas sobre a conduta do avaliado com enfoque nas </a:t>
            </a:r>
            <a:r>
              <a:rPr lang="pt-BR" sz="1400" dirty="0" smtClean="0">
                <a:solidFill>
                  <a:prstClr val="white">
                    <a:lumMod val="50000"/>
                  </a:prstClr>
                </a:solidFill>
              </a:rPr>
              <a:t>competências e elucidar </a:t>
            </a:r>
            <a:r>
              <a:rPr lang="pt-BR" sz="1400" dirty="0">
                <a:solidFill>
                  <a:prstClr val="white">
                    <a:lumMod val="50000"/>
                  </a:prstClr>
                </a:solidFill>
              </a:rPr>
              <a:t>a razão que está por trás da conduta, de forma a compreender melhor o significado</a:t>
            </a:r>
            <a:br>
              <a:rPr lang="pt-BR" sz="1400" dirty="0">
                <a:solidFill>
                  <a:prstClr val="white">
                    <a:lumMod val="50000"/>
                  </a:prstClr>
                </a:solidFill>
              </a:rPr>
            </a:br>
            <a:endParaRPr lang="pt-BR" sz="1400" dirty="0">
              <a:solidFill>
                <a:prstClr val="white">
                  <a:lumMod val="50000"/>
                </a:prstClr>
              </a:solidFill>
            </a:endParaRPr>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26</a:t>
            </a:r>
            <a:endParaRPr lang="pt-BR" sz="1800" b="1" dirty="0">
              <a:solidFill>
                <a:srgbClr val="002060"/>
              </a:solidFill>
            </a:endParaRPr>
          </a:p>
        </p:txBody>
      </p:sp>
    </p:spTree>
    <p:extLst>
      <p:ext uri="{BB962C8B-B14F-4D97-AF65-F5344CB8AC3E}">
        <p14:creationId xmlns:p14="http://schemas.microsoft.com/office/powerpoint/2010/main" val="219795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4664"/>
            <a:ext cx="3024336" cy="1872208"/>
          </a:xfrm>
          <a:effectLst>
            <a:outerShdw blurRad="50800" dist="38100" dir="18900000" algn="bl" rotWithShape="0">
              <a:prstClr val="black">
                <a:alpha val="40000"/>
              </a:prstClr>
            </a:outerShdw>
          </a:effectLst>
        </p:spPr>
        <p:txBody>
          <a:bodyPr anchor="t">
            <a:normAutofit fontScale="90000"/>
          </a:bodyPr>
          <a:lstStyle/>
          <a:p>
            <a:pPr algn="ctr"/>
            <a:r>
              <a:rPr lang="pt-BR" b="1" dirty="0" smtClean="0"/>
              <a:t/>
            </a:r>
            <a:br>
              <a:rPr lang="pt-BR" b="1" dirty="0" smtClean="0"/>
            </a:br>
            <a:r>
              <a:rPr lang="pt-BR" sz="4000" dirty="0" smtClean="0"/>
              <a:t/>
            </a:r>
            <a:br>
              <a:rPr lang="pt-BR" sz="4000" dirty="0" smtClean="0"/>
            </a:br>
            <a:r>
              <a:rPr lang="pt-BR" dirty="0" smtClean="0"/>
              <a:t/>
            </a:r>
            <a:br>
              <a:rPr lang="pt-BR" dirty="0" smtClean="0"/>
            </a:br>
            <a:r>
              <a:rPr lang="pt-BR" dirty="0" smtClean="0"/>
              <a:t>Feedback</a:t>
            </a:r>
            <a:r>
              <a:rPr lang="pt-BR" dirty="0"/>
              <a:t>/ contratação</a:t>
            </a:r>
            <a:r>
              <a:rPr lang="pt-BR" b="1" dirty="0"/>
              <a:t/>
            </a:r>
            <a:br>
              <a:rPr lang="pt-BR" b="1" dirty="0"/>
            </a:br>
            <a:endParaRPr lang="pt-BR" b="1" dirty="0"/>
          </a:p>
        </p:txBody>
      </p:sp>
      <p:sp>
        <p:nvSpPr>
          <p:cNvPr id="6" name="CaixaDeTexto 5"/>
          <p:cNvSpPr txBox="1"/>
          <p:nvPr/>
        </p:nvSpPr>
        <p:spPr>
          <a:xfrm>
            <a:off x="7390556" y="4293096"/>
            <a:ext cx="3240360" cy="369332"/>
          </a:xfrm>
          <a:prstGeom prst="rect">
            <a:avLst/>
          </a:prstGeom>
          <a:noFill/>
        </p:spPr>
        <p:txBody>
          <a:bodyPr wrap="square" rtlCol="0">
            <a:spAutoFit/>
          </a:bodyPr>
          <a:lstStyle/>
          <a:p>
            <a:endParaRPr lang="pt-BR"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9145" y="4192"/>
            <a:ext cx="9349680" cy="6853808"/>
          </a:xfrm>
          <a:prstGeom prst="rect">
            <a:avLst/>
          </a:prstGeom>
        </p:spPr>
      </p:pic>
      <p:sp>
        <p:nvSpPr>
          <p:cNvPr id="7"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27</a:t>
            </a:r>
            <a:endParaRPr lang="pt-BR" sz="1800" b="1" dirty="0">
              <a:solidFill>
                <a:srgbClr val="002060"/>
              </a:solidFill>
            </a:endParaRPr>
          </a:p>
        </p:txBody>
      </p:sp>
    </p:spTree>
    <p:extLst>
      <p:ext uri="{BB962C8B-B14F-4D97-AF65-F5344CB8AC3E}">
        <p14:creationId xmlns:p14="http://schemas.microsoft.com/office/powerpoint/2010/main" val="234045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6204" y="0"/>
            <a:ext cx="5452621" cy="6883230"/>
          </a:xfrm>
          <a:prstGeom prst="rect">
            <a:avLst/>
          </a:prstGeom>
        </p:spPr>
      </p:pic>
      <p:sp>
        <p:nvSpPr>
          <p:cNvPr id="8" name="Título 12"/>
          <p:cNvSpPr>
            <a:spLocks noGrp="1"/>
          </p:cNvSpPr>
          <p:nvPr>
            <p:ph type="title"/>
          </p:nvPr>
        </p:nvSpPr>
        <p:spPr>
          <a:xfrm>
            <a:off x="837828" y="1196752"/>
            <a:ext cx="5616624" cy="4968552"/>
          </a:xfrm>
          <a:effectLst>
            <a:outerShdw blurRad="50800" dist="38100" dir="18900000" algn="bl" rotWithShape="0">
              <a:prstClr val="black">
                <a:alpha val="40000"/>
              </a:prstClr>
            </a:outerShdw>
          </a:effectLst>
        </p:spPr>
        <p:txBody>
          <a:bodyPr>
            <a:normAutofit/>
          </a:bodyPr>
          <a:lstStyle/>
          <a:p>
            <a:pPr algn="ctr"/>
            <a:r>
              <a:rPr lang="pt-BR" sz="4000" b="1" dirty="0"/>
              <a:t>Qual a função real do recrutamento e seleção</a:t>
            </a: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545" y="4509120"/>
            <a:ext cx="3327189" cy="1058321"/>
          </a:xfrm>
          <a:prstGeom prst="rect">
            <a:avLst/>
          </a:prstGeom>
        </p:spPr>
      </p:pic>
      <p:sp>
        <p:nvSpPr>
          <p:cNvPr id="2" name="Espaço Reservado para Rodapé 1"/>
          <p:cNvSpPr>
            <a:spLocks noGrp="1"/>
          </p:cNvSpPr>
          <p:nvPr>
            <p:ph type="ftr" sz="quarter" idx="11"/>
          </p:nvPr>
        </p:nvSpPr>
        <p:spPr>
          <a:xfrm>
            <a:off x="10011931" y="6530601"/>
            <a:ext cx="2176894" cy="313192"/>
          </a:xfrm>
        </p:spPr>
        <p:txBody>
          <a:bodyPr/>
          <a:lstStyle/>
          <a:p>
            <a:pPr algn="r"/>
            <a:r>
              <a:rPr lang="pt-BR" sz="1800" b="1" noProof="0" dirty="0" smtClean="0">
                <a:solidFill>
                  <a:srgbClr val="002060"/>
                </a:solidFill>
              </a:rPr>
              <a:t>1</a:t>
            </a:r>
            <a:endParaRPr lang="pt-BR" sz="1800" b="1" noProof="0" dirty="0">
              <a:solidFill>
                <a:srgbClr val="002060"/>
              </a:solidFill>
            </a:endParaRPr>
          </a:p>
        </p:txBody>
      </p:sp>
    </p:spTree>
    <p:extLst>
      <p:ext uri="{BB962C8B-B14F-4D97-AF65-F5344CB8AC3E}">
        <p14:creationId xmlns:p14="http://schemas.microsoft.com/office/powerpoint/2010/main" val="265516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2009822"/>
          </a:xfrm>
        </p:spPr>
        <p:txBody>
          <a:bodyPr>
            <a:noAutofit/>
          </a:bodyPr>
          <a:lstStyle/>
          <a:p>
            <a:pPr algn="ctr"/>
            <a:r>
              <a:rPr lang="pt-BR" sz="3200" dirty="0" smtClean="0"/>
              <a:t>Feedback - Importância e como </a:t>
            </a:r>
            <a:r>
              <a:rPr lang="pt-BR" sz="3200" dirty="0"/>
              <a:t>formalizar a contratação</a:t>
            </a:r>
          </a:p>
        </p:txBody>
      </p:sp>
      <p:sp>
        <p:nvSpPr>
          <p:cNvPr id="4" name="CaixaDeTexto 3"/>
          <p:cNvSpPr txBox="1"/>
          <p:nvPr/>
        </p:nvSpPr>
        <p:spPr>
          <a:xfrm>
            <a:off x="876029" y="1844824"/>
            <a:ext cx="5256584" cy="3539430"/>
          </a:xfrm>
          <a:prstGeom prst="rect">
            <a:avLst/>
          </a:prstGeom>
          <a:noFill/>
        </p:spPr>
        <p:txBody>
          <a:bodyPr wrap="square" rtlCol="0">
            <a:spAutoFit/>
          </a:bodyPr>
          <a:lstStyle/>
          <a:p>
            <a:pPr algn="just"/>
            <a:r>
              <a:rPr lang="pt-BR" sz="1400" dirty="0">
                <a:solidFill>
                  <a:prstClr val="white">
                    <a:lumMod val="50000"/>
                  </a:prstClr>
                </a:solidFill>
              </a:rPr>
              <a:t>O ato de comunicar o retorno do processo seletivo para todos os candidatos é uma questão ainda polemica na cultura brasileira, existem profissionais de recursos humanos que acham imprescindível dar o retorno para todos que participaram do processo e outros defendem a ideia de que o retorno deva ser dado apenas ao finalista.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Esta </a:t>
            </a:r>
            <a:r>
              <a:rPr lang="pt-BR" sz="1400" dirty="0">
                <a:solidFill>
                  <a:prstClr val="white">
                    <a:lumMod val="50000"/>
                  </a:prstClr>
                </a:solidFill>
              </a:rPr>
              <a:t>é uma opção de cada empresa em como irá comunicar a sua imagem no mercado.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Para </a:t>
            </a:r>
            <a:r>
              <a:rPr lang="pt-BR" sz="1400" dirty="0">
                <a:solidFill>
                  <a:prstClr val="white">
                    <a:lumMod val="50000"/>
                  </a:prstClr>
                </a:solidFill>
              </a:rPr>
              <a:t>refletir sobre esta questão vamos analisar o processo de comunicação e fechar um parâmetro sobre a importância junto a todos os envolvidos de um processo seletivo.</a:t>
            </a:r>
          </a:p>
          <a:p>
            <a:pPr algn="just"/>
            <a:r>
              <a:rPr lang="pt-BR" sz="1400" dirty="0">
                <a:solidFill>
                  <a:prstClr val="white">
                    <a:lumMod val="50000"/>
                  </a:prstClr>
                </a:solidFill>
              </a:rPr>
              <a:t> </a:t>
            </a:r>
          </a:p>
          <a:p>
            <a:pPr algn="just"/>
            <a:r>
              <a:rPr lang="pt-BR" sz="1400" dirty="0">
                <a:solidFill>
                  <a:prstClr val="white">
                    <a:lumMod val="50000"/>
                  </a:prstClr>
                </a:solidFill>
              </a:rPr>
              <a:t> </a:t>
            </a:r>
          </a:p>
          <a:p>
            <a:pPr algn="just"/>
            <a:endParaRPr lang="pt-BR" sz="1400" dirty="0">
              <a:solidFill>
                <a:prstClr val="white">
                  <a:lumMod val="50000"/>
                </a:prstClr>
              </a:solidFill>
            </a:endParaRP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3108543"/>
          </a:xfrm>
          <a:prstGeom prst="rect">
            <a:avLst/>
          </a:prstGeom>
          <a:noFill/>
        </p:spPr>
        <p:txBody>
          <a:bodyPr wrap="square" rtlCol="0">
            <a:spAutoFit/>
          </a:bodyPr>
          <a:lstStyle/>
          <a:p>
            <a:pPr algn="just"/>
            <a:r>
              <a:rPr lang="pt-BR" sz="1400" dirty="0">
                <a:solidFill>
                  <a:prstClr val="white">
                    <a:lumMod val="50000"/>
                  </a:prstClr>
                </a:solidFill>
              </a:rPr>
              <a:t>A comunicação é, sem dúvida, um dos temas que mais têm ocupado a atenção de gestores e estudiosos da Administração nos últimos tempos.  </a:t>
            </a:r>
            <a:endParaRPr lang="pt-BR" sz="1400" dirty="0" smtClean="0">
              <a:solidFill>
                <a:prstClr val="white">
                  <a:lumMod val="50000"/>
                </a:prstClr>
              </a:solidFill>
            </a:endParaRPr>
          </a:p>
          <a:p>
            <a:pPr algn="just"/>
            <a:endParaRPr lang="pt-BR" sz="1400" dirty="0">
              <a:solidFill>
                <a:prstClr val="white">
                  <a:lumMod val="50000"/>
                </a:prstClr>
              </a:solidFill>
            </a:endParaRPr>
          </a:p>
          <a:p>
            <a:pPr algn="just"/>
            <a:r>
              <a:rPr lang="pt-BR" sz="1400" dirty="0" smtClean="0">
                <a:solidFill>
                  <a:prstClr val="white">
                    <a:lumMod val="50000"/>
                  </a:prstClr>
                </a:solidFill>
              </a:rPr>
              <a:t>Não </a:t>
            </a:r>
            <a:r>
              <a:rPr lang="pt-BR" sz="1400" dirty="0">
                <a:solidFill>
                  <a:prstClr val="white">
                    <a:lumMod val="50000"/>
                  </a:prstClr>
                </a:solidFill>
              </a:rPr>
              <a:t>há como se falar em estratégia, mudança, liderança, coordenação, trabalho em equipe, conflitos, processos, gestão de pessoas, entre tantos outros fenômenos organizacionais, sem que se fale em comunicação.</a:t>
            </a:r>
          </a:p>
          <a:p>
            <a:pPr lvl="0"/>
            <a:r>
              <a:rPr lang="pt-BR" sz="1400" dirty="0">
                <a:solidFill>
                  <a:prstClr val="white">
                    <a:lumMod val="50000"/>
                  </a:prstClr>
                </a:solidFill>
              </a:rPr>
              <a:t/>
            </a:r>
            <a:br>
              <a:rPr lang="pt-BR" sz="1400" dirty="0">
                <a:solidFill>
                  <a:prstClr val="white">
                    <a:lumMod val="50000"/>
                  </a:prstClr>
                </a:solidFill>
              </a:rPr>
            </a:br>
            <a:endParaRPr lang="pt-BR" sz="1400" dirty="0">
              <a:solidFill>
                <a:prstClr val="white">
                  <a:lumMod val="50000"/>
                </a:prstClr>
              </a:solidFill>
            </a:endParaRPr>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28</a:t>
            </a:r>
            <a:endParaRPr lang="pt-BR" sz="1800" b="1" dirty="0">
              <a:solidFill>
                <a:srgbClr val="002060"/>
              </a:solidFill>
            </a:endParaRPr>
          </a:p>
        </p:txBody>
      </p:sp>
    </p:spTree>
    <p:extLst>
      <p:ext uri="{BB962C8B-B14F-4D97-AF65-F5344CB8AC3E}">
        <p14:creationId xmlns:p14="http://schemas.microsoft.com/office/powerpoint/2010/main" val="342300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00" y="-387424"/>
            <a:ext cx="9649072" cy="1512168"/>
          </a:xfrm>
        </p:spPr>
        <p:txBody>
          <a:bodyPr>
            <a:noAutofit/>
          </a:bodyPr>
          <a:lstStyle/>
          <a:p>
            <a:pPr algn="ctr"/>
            <a:r>
              <a:rPr lang="pt-BR" sz="3200" dirty="0"/>
              <a:t> Contribuições Finais: Reflexão</a:t>
            </a:r>
          </a:p>
        </p:txBody>
      </p:sp>
      <p:sp>
        <p:nvSpPr>
          <p:cNvPr id="4" name="CaixaDeTexto 3"/>
          <p:cNvSpPr txBox="1"/>
          <p:nvPr/>
        </p:nvSpPr>
        <p:spPr>
          <a:xfrm>
            <a:off x="876029" y="1844824"/>
            <a:ext cx="5256584" cy="5693866"/>
          </a:xfrm>
          <a:prstGeom prst="rect">
            <a:avLst/>
          </a:prstGeom>
          <a:noFill/>
        </p:spPr>
        <p:txBody>
          <a:bodyPr wrap="square" rtlCol="0">
            <a:spAutoFit/>
          </a:bodyPr>
          <a:lstStyle/>
          <a:p>
            <a:r>
              <a:rPr lang="pt-BR" sz="1400" dirty="0">
                <a:solidFill>
                  <a:prstClr val="white">
                    <a:lumMod val="50000"/>
                  </a:prstClr>
                </a:solidFill>
              </a:rPr>
              <a:t>Por Que investir em Pessoas?</a:t>
            </a:r>
          </a:p>
          <a:p>
            <a:r>
              <a:rPr lang="pt-BR" sz="1400" dirty="0">
                <a:solidFill>
                  <a:prstClr val="white">
                    <a:lumMod val="50000"/>
                  </a:prstClr>
                </a:solidFill>
              </a:rPr>
              <a:t> </a:t>
            </a:r>
          </a:p>
          <a:p>
            <a:pPr lvl="0" algn="just"/>
            <a:r>
              <a:rPr lang="pt-BR" sz="1400" dirty="0">
                <a:solidFill>
                  <a:prstClr val="white">
                    <a:lumMod val="50000"/>
                  </a:prstClr>
                </a:solidFill>
              </a:rPr>
              <a:t>Sem pessoas, qualquer tecnologia, por mais necessária e inovadora que seja, não </a:t>
            </a:r>
            <a:r>
              <a:rPr lang="pt-BR" sz="1400" dirty="0" smtClean="0">
                <a:solidFill>
                  <a:prstClr val="white">
                    <a:lumMod val="50000"/>
                  </a:prstClr>
                </a:solidFill>
              </a:rPr>
              <a:t>funciona; Pessoas </a:t>
            </a:r>
            <a:r>
              <a:rPr lang="pt-BR" sz="1400" dirty="0">
                <a:solidFill>
                  <a:prstClr val="white">
                    <a:lumMod val="50000"/>
                  </a:prstClr>
                </a:solidFill>
              </a:rPr>
              <a:t>têm o dom de fazer o sucesso ou fracasso de qualquer </a:t>
            </a:r>
            <a:r>
              <a:rPr lang="pt-BR" sz="1400" dirty="0" smtClean="0">
                <a:solidFill>
                  <a:prstClr val="white">
                    <a:lumMod val="50000"/>
                  </a:prstClr>
                </a:solidFill>
              </a:rPr>
              <a:t>empresa. Pessoas </a:t>
            </a:r>
            <a:r>
              <a:rPr lang="pt-BR" sz="1400" dirty="0">
                <a:solidFill>
                  <a:prstClr val="white">
                    <a:lumMod val="50000"/>
                  </a:prstClr>
                </a:solidFill>
              </a:rPr>
              <a:t>trazem dentro de si histórias de vida, emoções, saberes, valores, crenças e </a:t>
            </a:r>
            <a:r>
              <a:rPr lang="pt-BR" sz="1400" dirty="0" smtClean="0">
                <a:solidFill>
                  <a:prstClr val="white">
                    <a:lumMod val="50000"/>
                  </a:prstClr>
                </a:solidFill>
              </a:rPr>
              <a:t>expectativas e possuem necessidade </a:t>
            </a:r>
            <a:r>
              <a:rPr lang="pt-BR" sz="1400" dirty="0">
                <a:solidFill>
                  <a:prstClr val="white">
                    <a:lumMod val="50000"/>
                  </a:prstClr>
                </a:solidFill>
              </a:rPr>
              <a:t>de integrar seus sonhos a um projeto </a:t>
            </a:r>
            <a:r>
              <a:rPr lang="pt-BR" sz="1400" dirty="0" smtClean="0">
                <a:solidFill>
                  <a:prstClr val="white">
                    <a:lumMod val="50000"/>
                  </a:prstClr>
                </a:solidFill>
              </a:rPr>
              <a:t>coletivo</a:t>
            </a:r>
          </a:p>
          <a:p>
            <a:endParaRPr lang="pt-BR" sz="1400" dirty="0">
              <a:solidFill>
                <a:prstClr val="white">
                  <a:lumMod val="50000"/>
                </a:prstClr>
              </a:solidFill>
            </a:endParaRPr>
          </a:p>
          <a:p>
            <a:r>
              <a:rPr lang="pt-BR" sz="1400" dirty="0">
                <a:solidFill>
                  <a:prstClr val="white">
                    <a:lumMod val="50000"/>
                  </a:prstClr>
                </a:solidFill>
              </a:rPr>
              <a:t>Objetivos individuais</a:t>
            </a:r>
          </a:p>
          <a:p>
            <a:r>
              <a:rPr lang="pt-BR" sz="1400" dirty="0">
                <a:solidFill>
                  <a:prstClr val="white">
                    <a:lumMod val="50000"/>
                  </a:prstClr>
                </a:solidFill>
              </a:rPr>
              <a:t> </a:t>
            </a:r>
          </a:p>
          <a:p>
            <a:pPr marL="285750" indent="-285750">
              <a:buFont typeface="Wingdings" panose="05000000000000000000" pitchFamily="2" charset="2"/>
              <a:buChar char="ü"/>
            </a:pPr>
            <a:r>
              <a:rPr lang="pt-BR" sz="1400" dirty="0">
                <a:solidFill>
                  <a:prstClr val="white">
                    <a:lumMod val="50000"/>
                  </a:prstClr>
                </a:solidFill>
              </a:rPr>
              <a:t>Melhores Salários</a:t>
            </a:r>
          </a:p>
          <a:p>
            <a:pPr marL="285750" indent="-285750">
              <a:buFont typeface="Wingdings" panose="05000000000000000000" pitchFamily="2" charset="2"/>
              <a:buChar char="ü"/>
            </a:pPr>
            <a:r>
              <a:rPr lang="pt-BR" sz="1400" dirty="0">
                <a:solidFill>
                  <a:prstClr val="white">
                    <a:lumMod val="50000"/>
                  </a:prstClr>
                </a:solidFill>
              </a:rPr>
              <a:t>Melhores Benefícios</a:t>
            </a:r>
          </a:p>
          <a:p>
            <a:pPr marL="285750" indent="-285750">
              <a:buFont typeface="Wingdings" panose="05000000000000000000" pitchFamily="2" charset="2"/>
              <a:buChar char="ü"/>
            </a:pPr>
            <a:r>
              <a:rPr lang="pt-BR" sz="1400" dirty="0">
                <a:solidFill>
                  <a:prstClr val="white">
                    <a:lumMod val="50000"/>
                  </a:prstClr>
                </a:solidFill>
              </a:rPr>
              <a:t>Estabilidade no Emprego</a:t>
            </a:r>
          </a:p>
          <a:p>
            <a:pPr marL="285750" indent="-285750">
              <a:buFont typeface="Wingdings" panose="05000000000000000000" pitchFamily="2" charset="2"/>
              <a:buChar char="ü"/>
            </a:pPr>
            <a:r>
              <a:rPr lang="pt-BR" sz="1400" dirty="0">
                <a:solidFill>
                  <a:prstClr val="white">
                    <a:lumMod val="50000"/>
                  </a:prstClr>
                </a:solidFill>
              </a:rPr>
              <a:t>Segurança no Trabalho</a:t>
            </a:r>
          </a:p>
          <a:p>
            <a:pPr marL="285750" indent="-285750">
              <a:buFont typeface="Wingdings" panose="05000000000000000000" pitchFamily="2" charset="2"/>
              <a:buChar char="ü"/>
            </a:pPr>
            <a:r>
              <a:rPr lang="pt-BR" sz="1400" dirty="0">
                <a:solidFill>
                  <a:prstClr val="white">
                    <a:lumMod val="50000"/>
                  </a:prstClr>
                </a:solidFill>
              </a:rPr>
              <a:t>Qualidade de Vida no Trabalho</a:t>
            </a:r>
          </a:p>
          <a:p>
            <a:pPr marL="285750" indent="-285750">
              <a:buFont typeface="Wingdings" panose="05000000000000000000" pitchFamily="2" charset="2"/>
              <a:buChar char="ü"/>
            </a:pPr>
            <a:r>
              <a:rPr lang="pt-BR" sz="1400" dirty="0">
                <a:solidFill>
                  <a:prstClr val="white">
                    <a:lumMod val="50000"/>
                  </a:prstClr>
                </a:solidFill>
              </a:rPr>
              <a:t>Satisfação no Trabalho</a:t>
            </a:r>
          </a:p>
          <a:p>
            <a:pPr marL="285750" indent="-285750">
              <a:buFont typeface="Wingdings" panose="05000000000000000000" pitchFamily="2" charset="2"/>
              <a:buChar char="ü"/>
            </a:pPr>
            <a:r>
              <a:rPr lang="pt-BR" sz="1400" dirty="0">
                <a:solidFill>
                  <a:prstClr val="white">
                    <a:lumMod val="50000"/>
                  </a:prstClr>
                </a:solidFill>
              </a:rPr>
              <a:t>Consideração e Respeito</a:t>
            </a:r>
          </a:p>
          <a:p>
            <a:pPr marL="285750" indent="-285750">
              <a:buFont typeface="Wingdings" panose="05000000000000000000" pitchFamily="2" charset="2"/>
              <a:buChar char="ü"/>
            </a:pPr>
            <a:r>
              <a:rPr lang="pt-BR" sz="1400" dirty="0">
                <a:solidFill>
                  <a:prstClr val="white">
                    <a:lumMod val="50000"/>
                  </a:prstClr>
                </a:solidFill>
              </a:rPr>
              <a:t>Oportunidade de Crescimento</a:t>
            </a:r>
          </a:p>
          <a:p>
            <a:pPr marL="285750" indent="-285750">
              <a:buFont typeface="Wingdings" panose="05000000000000000000" pitchFamily="2" charset="2"/>
              <a:buChar char="ü"/>
            </a:pPr>
            <a:r>
              <a:rPr lang="pt-BR" sz="1400" dirty="0">
                <a:solidFill>
                  <a:prstClr val="white">
                    <a:lumMod val="50000"/>
                  </a:prstClr>
                </a:solidFill>
              </a:rPr>
              <a:t>Liberdade para Trabalhar</a:t>
            </a:r>
          </a:p>
          <a:p>
            <a:pPr marL="285750" indent="-285750">
              <a:buFont typeface="Wingdings" panose="05000000000000000000" pitchFamily="2" charset="2"/>
              <a:buChar char="ü"/>
            </a:pPr>
            <a:r>
              <a:rPr lang="pt-BR" sz="1400" dirty="0">
                <a:solidFill>
                  <a:prstClr val="white">
                    <a:lumMod val="50000"/>
                  </a:prstClr>
                </a:solidFill>
              </a:rPr>
              <a:t>Liderança Liberal</a:t>
            </a:r>
          </a:p>
          <a:p>
            <a:r>
              <a:rPr lang="pt-BR" sz="1400" dirty="0">
                <a:solidFill>
                  <a:prstClr val="white">
                    <a:lumMod val="50000"/>
                  </a:prstClr>
                </a:solidFill>
              </a:rPr>
              <a:t> </a:t>
            </a:r>
          </a:p>
          <a:p>
            <a:pPr lvl="0"/>
            <a:endParaRPr lang="pt-BR" sz="1400" dirty="0">
              <a:solidFill>
                <a:prstClr val="white">
                  <a:lumMod val="50000"/>
                </a:prstClr>
              </a:solidFill>
            </a:endParaRPr>
          </a:p>
          <a:p>
            <a:r>
              <a:rPr lang="pt-BR" sz="1400" i="1" dirty="0"/>
              <a:t> </a:t>
            </a:r>
            <a:endParaRPr lang="pt-BR" sz="1400" dirty="0"/>
          </a:p>
          <a:p>
            <a:pPr algn="just"/>
            <a:r>
              <a:rPr lang="pt-BR" sz="1400" dirty="0">
                <a:solidFill>
                  <a:prstClr val="white">
                    <a:lumMod val="50000"/>
                  </a:prstClr>
                </a:solidFill>
              </a:rPr>
              <a:t> </a:t>
            </a:r>
          </a:p>
          <a:p>
            <a:pPr algn="just"/>
            <a:endParaRPr lang="pt-BR" sz="1400" dirty="0">
              <a:solidFill>
                <a:prstClr val="white">
                  <a:lumMod val="50000"/>
                </a:prstClr>
              </a:solidFill>
            </a:endParaRPr>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542684"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CaixaDeTexto 7"/>
          <p:cNvSpPr txBox="1"/>
          <p:nvPr/>
        </p:nvSpPr>
        <p:spPr>
          <a:xfrm>
            <a:off x="6382444" y="1844825"/>
            <a:ext cx="3240360" cy="4401205"/>
          </a:xfrm>
          <a:prstGeom prst="rect">
            <a:avLst/>
          </a:prstGeom>
          <a:noFill/>
        </p:spPr>
        <p:txBody>
          <a:bodyPr wrap="square" rtlCol="0">
            <a:spAutoFit/>
          </a:bodyPr>
          <a:lstStyle/>
          <a:p>
            <a:r>
              <a:rPr lang="pt-BR" sz="1400" dirty="0">
                <a:solidFill>
                  <a:prstClr val="white">
                    <a:lumMod val="50000"/>
                  </a:prstClr>
                </a:solidFill>
              </a:rPr>
              <a:t>Objetivos Organizacionais</a:t>
            </a:r>
          </a:p>
          <a:p>
            <a:r>
              <a:rPr lang="pt-BR" sz="1400" dirty="0">
                <a:solidFill>
                  <a:prstClr val="white">
                    <a:lumMod val="50000"/>
                  </a:prstClr>
                </a:solidFill>
              </a:rPr>
              <a:t> </a:t>
            </a:r>
          </a:p>
          <a:p>
            <a:pPr marL="285750" indent="-285750">
              <a:buFont typeface="Wingdings" panose="05000000000000000000" pitchFamily="2" charset="2"/>
              <a:buChar char="ü"/>
            </a:pPr>
            <a:r>
              <a:rPr lang="pt-BR" sz="1400" dirty="0">
                <a:solidFill>
                  <a:prstClr val="white">
                    <a:lumMod val="50000"/>
                  </a:prstClr>
                </a:solidFill>
              </a:rPr>
              <a:t>Sobrevivência</a:t>
            </a:r>
          </a:p>
          <a:p>
            <a:pPr marL="285750" indent="-285750">
              <a:buFont typeface="Wingdings" panose="05000000000000000000" pitchFamily="2" charset="2"/>
              <a:buChar char="ü"/>
            </a:pPr>
            <a:r>
              <a:rPr lang="pt-BR" sz="1400" dirty="0">
                <a:solidFill>
                  <a:prstClr val="white">
                    <a:lumMod val="50000"/>
                  </a:prstClr>
                </a:solidFill>
              </a:rPr>
              <a:t>Crescimento Sustentado</a:t>
            </a:r>
          </a:p>
          <a:p>
            <a:pPr marL="285750" indent="-285750">
              <a:buFont typeface="Wingdings" panose="05000000000000000000" pitchFamily="2" charset="2"/>
              <a:buChar char="ü"/>
            </a:pPr>
            <a:r>
              <a:rPr lang="pt-BR" sz="1400" dirty="0">
                <a:solidFill>
                  <a:prstClr val="white">
                    <a:lumMod val="50000"/>
                  </a:prstClr>
                </a:solidFill>
              </a:rPr>
              <a:t>Lucratividade</a:t>
            </a:r>
          </a:p>
          <a:p>
            <a:pPr marL="285750" indent="-285750">
              <a:buFont typeface="Wingdings" panose="05000000000000000000" pitchFamily="2" charset="2"/>
              <a:buChar char="ü"/>
            </a:pPr>
            <a:r>
              <a:rPr lang="pt-BR" sz="1400" dirty="0">
                <a:solidFill>
                  <a:prstClr val="white">
                    <a:lumMod val="50000"/>
                  </a:prstClr>
                </a:solidFill>
              </a:rPr>
              <a:t>Produtividade</a:t>
            </a:r>
          </a:p>
          <a:p>
            <a:pPr marL="285750" indent="-285750">
              <a:buFont typeface="Wingdings" panose="05000000000000000000" pitchFamily="2" charset="2"/>
              <a:buChar char="ü"/>
            </a:pPr>
            <a:r>
              <a:rPr lang="pt-BR" sz="1400" dirty="0">
                <a:solidFill>
                  <a:prstClr val="white">
                    <a:lumMod val="50000"/>
                  </a:prstClr>
                </a:solidFill>
              </a:rPr>
              <a:t>Qualidade Produtos/Serviços</a:t>
            </a:r>
          </a:p>
          <a:p>
            <a:pPr marL="285750" indent="-285750">
              <a:buFont typeface="Wingdings" panose="05000000000000000000" pitchFamily="2" charset="2"/>
              <a:buChar char="ü"/>
            </a:pPr>
            <a:r>
              <a:rPr lang="pt-BR" sz="1400" dirty="0">
                <a:solidFill>
                  <a:prstClr val="white">
                    <a:lumMod val="50000"/>
                  </a:prstClr>
                </a:solidFill>
              </a:rPr>
              <a:t>Redução de Custos</a:t>
            </a:r>
          </a:p>
          <a:p>
            <a:pPr marL="285750" indent="-285750">
              <a:buFont typeface="Wingdings" panose="05000000000000000000" pitchFamily="2" charset="2"/>
              <a:buChar char="ü"/>
            </a:pPr>
            <a:r>
              <a:rPr lang="pt-BR" sz="1400" dirty="0">
                <a:solidFill>
                  <a:prstClr val="white">
                    <a:lumMod val="50000"/>
                  </a:prstClr>
                </a:solidFill>
              </a:rPr>
              <a:t>Participação no </a:t>
            </a:r>
            <a:r>
              <a:rPr lang="pt-BR" sz="1400" dirty="0" smtClean="0">
                <a:solidFill>
                  <a:prstClr val="white">
                    <a:lumMod val="50000"/>
                  </a:prstClr>
                </a:solidFill>
              </a:rPr>
              <a:t>Mercado</a:t>
            </a:r>
          </a:p>
          <a:p>
            <a:endParaRPr lang="pt-BR" sz="1400" dirty="0">
              <a:solidFill>
                <a:prstClr val="white">
                  <a:lumMod val="50000"/>
                </a:prstClr>
              </a:solidFill>
            </a:endParaRPr>
          </a:p>
          <a:p>
            <a:pPr lvl="0" algn="just"/>
            <a:r>
              <a:rPr lang="pt-BR" sz="1400" dirty="0" smtClean="0">
                <a:solidFill>
                  <a:prstClr val="white">
                    <a:lumMod val="50000"/>
                  </a:prstClr>
                </a:solidFill>
              </a:rPr>
              <a:t>A </a:t>
            </a:r>
            <a:r>
              <a:rPr lang="pt-BR" sz="1400" dirty="0">
                <a:solidFill>
                  <a:prstClr val="white">
                    <a:lumMod val="50000"/>
                  </a:prstClr>
                </a:solidFill>
              </a:rPr>
              <a:t>estabilidade no emprego e a mobilidade vertical já foram </a:t>
            </a:r>
            <a:r>
              <a:rPr lang="pt-BR" sz="1400" dirty="0" smtClean="0">
                <a:solidFill>
                  <a:prstClr val="white">
                    <a:lumMod val="50000"/>
                  </a:prstClr>
                </a:solidFill>
              </a:rPr>
              <a:t>profundamente reduzidas. Os </a:t>
            </a:r>
            <a:r>
              <a:rPr lang="pt-BR" sz="1400" dirty="0">
                <a:solidFill>
                  <a:prstClr val="white">
                    <a:lumMod val="50000"/>
                  </a:prstClr>
                </a:solidFill>
              </a:rPr>
              <a:t>gerentes têm de estar constantemente prontos para aprender a crescer, à medida que suas organizações fazem mudanças em resposta a um ambiente </a:t>
            </a:r>
            <a:r>
              <a:rPr lang="pt-BR" sz="1400" dirty="0" smtClean="0">
                <a:solidFill>
                  <a:prstClr val="white">
                    <a:lumMod val="50000"/>
                  </a:prstClr>
                </a:solidFill>
              </a:rPr>
              <a:t>competitivo.</a:t>
            </a:r>
            <a:r>
              <a:rPr lang="pt-BR" sz="1400" dirty="0">
                <a:solidFill>
                  <a:prstClr val="white">
                    <a:lumMod val="50000"/>
                  </a:prstClr>
                </a:solidFill>
              </a:rPr>
              <a:t/>
            </a:r>
            <a:br>
              <a:rPr lang="pt-BR" sz="1400" dirty="0">
                <a:solidFill>
                  <a:prstClr val="white">
                    <a:lumMod val="50000"/>
                  </a:prstClr>
                </a:solidFill>
              </a:rPr>
            </a:br>
            <a:endParaRPr lang="pt-BR" sz="1400" dirty="0">
              <a:solidFill>
                <a:prstClr val="white">
                  <a:lumMod val="50000"/>
                </a:prstClr>
              </a:solidFill>
            </a:endParaRPr>
          </a:p>
        </p:txBody>
      </p:sp>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29</a:t>
            </a:r>
            <a:endParaRPr lang="pt-BR" sz="1800" b="1" dirty="0">
              <a:solidFill>
                <a:srgbClr val="002060"/>
              </a:solidFill>
            </a:endParaRPr>
          </a:p>
        </p:txBody>
      </p:sp>
    </p:spTree>
    <p:extLst>
      <p:ext uri="{BB962C8B-B14F-4D97-AF65-F5344CB8AC3E}">
        <p14:creationId xmlns:p14="http://schemas.microsoft.com/office/powerpoint/2010/main" val="59827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8850" y="0"/>
            <a:ext cx="4320480" cy="4032448"/>
          </a:xfrm>
          <a:effectLst>
            <a:outerShdw blurRad="50800" dist="38100" dir="18900000" algn="bl" rotWithShape="0">
              <a:prstClr val="black">
                <a:alpha val="40000"/>
              </a:prstClr>
            </a:outerShdw>
          </a:effectLst>
          <a:scene3d>
            <a:camera prst="orthographicFront"/>
            <a:lightRig rig="threePt" dir="t"/>
          </a:scene3d>
          <a:sp3d>
            <a:bevelT/>
          </a:sp3d>
        </p:spPr>
        <p:txBody>
          <a:bodyPr>
            <a:normAutofit/>
          </a:bodyPr>
          <a:lstStyle/>
          <a:p>
            <a:pPr algn="l">
              <a:spcBef>
                <a:spcPts val="0"/>
              </a:spcBef>
            </a:pPr>
            <a:r>
              <a:rPr lang="pt-BR" sz="2800" b="1" dirty="0" smtClean="0">
                <a:hlinkClick r:id="rId2"/>
              </a:rPr>
              <a:t>www.loupe.com.br</a:t>
            </a:r>
            <a:r>
              <a:rPr lang="pt-BR" sz="2800" b="1" dirty="0" smtClean="0"/>
              <a:t/>
            </a:r>
            <a:br>
              <a:rPr lang="pt-BR" sz="2800" b="1" dirty="0" smtClean="0"/>
            </a:br>
            <a:r>
              <a:rPr lang="pt-BR" sz="2800" b="1" dirty="0" smtClean="0"/>
              <a:t/>
            </a:r>
            <a:br>
              <a:rPr lang="pt-BR" sz="2800" b="1" dirty="0" smtClean="0"/>
            </a:br>
            <a:r>
              <a:rPr lang="pt-BR" sz="2800" dirty="0" smtClean="0"/>
              <a:t/>
            </a:r>
            <a:br>
              <a:rPr lang="pt-BR" sz="2800" dirty="0" smtClean="0"/>
            </a:br>
            <a:endParaRPr lang="pt-BR" sz="2800" b="0" i="0" dirty="0">
              <a:solidFill>
                <a:srgbClr val="39527B"/>
              </a:solidFill>
              <a:latin typeface="Corbel"/>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881" y="4797152"/>
            <a:ext cx="3327189" cy="1058321"/>
          </a:xfrm>
          <a:prstGeom prst="rect">
            <a:avLst/>
          </a:prstGeom>
        </p:spPr>
      </p:pic>
      <p:pic>
        <p:nvPicPr>
          <p:cNvPr id="1027" name="Picture 3" descr="Z:\Marca da Loupe\Imagens\Imagens Site\1869583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877" y="0"/>
            <a:ext cx="83369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3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73" y="404664"/>
            <a:ext cx="9799690" cy="504056"/>
          </a:xfrm>
        </p:spPr>
        <p:txBody>
          <a:bodyPr>
            <a:noAutofit/>
          </a:bodyPr>
          <a:lstStyle/>
          <a:p>
            <a:pPr defTabSz="914400">
              <a:lnSpc>
                <a:spcPct val="80000"/>
              </a:lnSpc>
              <a:spcBef>
                <a:spcPts val="0"/>
              </a:spcBef>
            </a:pPr>
            <a:r>
              <a:rPr lang="pt-BR" sz="3600" dirty="0">
                <a:latin typeface="Century Gothic" panose="020B0502020202020204" pitchFamily="34" charset="0"/>
              </a:rPr>
              <a:t>Qual a função real do recrutamento e seleção</a:t>
            </a:r>
          </a:p>
        </p:txBody>
      </p:sp>
      <p:sp>
        <p:nvSpPr>
          <p:cNvPr id="5" name="Espaço Reservado para Conteúdo 4"/>
          <p:cNvSpPr>
            <a:spLocks noGrp="1"/>
          </p:cNvSpPr>
          <p:nvPr>
            <p:ph sz="half" idx="1"/>
          </p:nvPr>
        </p:nvSpPr>
        <p:spPr>
          <a:xfrm>
            <a:off x="5662364" y="1340768"/>
            <a:ext cx="3888432" cy="4752528"/>
          </a:xfrm>
        </p:spPr>
        <p:txBody>
          <a:bodyPr>
            <a:noAutofit/>
          </a:bodyPr>
          <a:lstStyle/>
          <a:p>
            <a:pPr marL="0" indent="0" algn="just" defTabSz="914400">
              <a:lnSpc>
                <a:spcPct val="90000"/>
              </a:lnSpc>
              <a:spcBef>
                <a:spcPts val="1800"/>
              </a:spcBef>
              <a:buClr>
                <a:srgbClr val="404040"/>
              </a:buClr>
              <a:buSzPct val="80000"/>
              <a:buNone/>
            </a:pPr>
            <a:r>
              <a:rPr lang="pt-BR" sz="1400" dirty="0" smtClean="0">
                <a:solidFill>
                  <a:schemeClr val="bg1">
                    <a:lumMod val="50000"/>
                  </a:schemeClr>
                </a:solidFill>
              </a:rPr>
              <a:t>Do </a:t>
            </a:r>
            <a:r>
              <a:rPr lang="pt-BR" sz="1400" dirty="0">
                <a:solidFill>
                  <a:schemeClr val="bg1">
                    <a:lumMod val="50000"/>
                  </a:schemeClr>
                </a:solidFill>
              </a:rPr>
              <a:t>outro lado, temos a figura da organização que possui a expectativa de aumentar ou melhorar sua produtividade, comunicando ao mercado ser uma empregadora de sucesso e que acredita na valorização do capital humano. </a:t>
            </a:r>
            <a:endParaRPr lang="pt-BR" sz="1400" dirty="0" smtClean="0">
              <a:solidFill>
                <a:schemeClr val="bg1">
                  <a:lumMod val="50000"/>
                </a:schemeClr>
              </a:solidFill>
            </a:endParaRPr>
          </a:p>
          <a:p>
            <a:pPr marL="0" indent="0" algn="just" defTabSz="914400">
              <a:lnSpc>
                <a:spcPct val="90000"/>
              </a:lnSpc>
              <a:spcBef>
                <a:spcPts val="1800"/>
              </a:spcBef>
              <a:buClr>
                <a:srgbClr val="404040"/>
              </a:buClr>
              <a:buSzPct val="80000"/>
              <a:buNone/>
            </a:pPr>
            <a:r>
              <a:rPr lang="pt-BR" sz="1400" dirty="0" smtClean="0">
                <a:solidFill>
                  <a:schemeClr val="bg1">
                    <a:lumMod val="50000"/>
                  </a:schemeClr>
                </a:solidFill>
              </a:rPr>
              <a:t>E </a:t>
            </a:r>
            <a:r>
              <a:rPr lang="pt-BR" sz="1400" dirty="0">
                <a:solidFill>
                  <a:schemeClr val="bg1">
                    <a:lumMod val="50000"/>
                  </a:schemeClr>
                </a:solidFill>
              </a:rPr>
              <a:t>quem pode realizar o processo de seleção? Por que os gestores precisam estar alinhados com as estratégias da RH? E o a área de gestão de pessoas, RH, é um facilitador, gerenciador ou incentivador dos processos seletivos? Estas e outras perguntas são comuns em todas as empresas e cabe ao gestor entender e comunicar da forma mais adequada sobre a importância dos processos seletivos, da importância do engajamento dos líderes no processo de recrutamento e seleção profissional.</a:t>
            </a:r>
          </a:p>
          <a:p>
            <a:pPr marL="0" indent="0" algn="just" defTabSz="914400">
              <a:lnSpc>
                <a:spcPct val="90000"/>
              </a:lnSpc>
              <a:spcBef>
                <a:spcPts val="1800"/>
              </a:spcBef>
              <a:buClr>
                <a:srgbClr val="404040"/>
              </a:buClr>
              <a:buSzPct val="80000"/>
              <a:buNone/>
            </a:pPr>
            <a:endParaRPr lang="pt-BR" sz="1400" b="0" i="0" dirty="0">
              <a:solidFill>
                <a:schemeClr val="bg1">
                  <a:lumMod val="50000"/>
                </a:schemeClr>
              </a:solidFill>
              <a:latin typeface="Corbel"/>
            </a:endParaRPr>
          </a:p>
        </p:txBody>
      </p:sp>
      <p:sp>
        <p:nvSpPr>
          <p:cNvPr id="4" name="CaixaDeTexto 3"/>
          <p:cNvSpPr txBox="1"/>
          <p:nvPr/>
        </p:nvSpPr>
        <p:spPr>
          <a:xfrm>
            <a:off x="333771" y="1340768"/>
            <a:ext cx="5141689" cy="5632311"/>
          </a:xfrm>
          <a:prstGeom prst="rect">
            <a:avLst/>
          </a:prstGeom>
          <a:noFill/>
        </p:spPr>
        <p:txBody>
          <a:bodyPr wrap="square" rtlCol="0">
            <a:spAutoFit/>
          </a:bodyPr>
          <a:lstStyle/>
          <a:p>
            <a:pPr lvl="0" algn="just">
              <a:lnSpc>
                <a:spcPct val="90000"/>
              </a:lnSpc>
              <a:spcBef>
                <a:spcPts val="1800"/>
              </a:spcBef>
              <a:buClr>
                <a:srgbClr val="404040"/>
              </a:buClr>
              <a:buSzPct val="80000"/>
            </a:pPr>
            <a:r>
              <a:rPr lang="pt-BR" sz="1400" dirty="0">
                <a:solidFill>
                  <a:schemeClr val="bg1">
                    <a:lumMod val="50000"/>
                  </a:schemeClr>
                </a:solidFill>
              </a:rPr>
              <a:t>O processo de seleção deve ser contínuo e ininterrupto independente do porte da empresa. Através das projeções de crescimento estima-se o numero de entradas (input) que devem ser computadas a cada ano para permitir a expansão coordenada e uma gestão eficaz nas áreas de atendimento, seja para o cliente interno ou externo. Por isso, a importância de fazer um prévio levantamento da quantidade de posições a serem preenchidas ao longo de um período, por exemplo, ao longo de 12 meses. </a:t>
            </a:r>
            <a:endParaRPr lang="pt-BR" sz="1400" dirty="0" smtClean="0">
              <a:solidFill>
                <a:schemeClr val="bg1">
                  <a:lumMod val="50000"/>
                </a:schemeClr>
              </a:solidFill>
            </a:endParaRPr>
          </a:p>
          <a:p>
            <a:pPr lvl="0" algn="just">
              <a:lnSpc>
                <a:spcPct val="90000"/>
              </a:lnSpc>
              <a:spcBef>
                <a:spcPts val="1800"/>
              </a:spcBef>
              <a:buClr>
                <a:srgbClr val="404040"/>
              </a:buClr>
              <a:buSzPct val="80000"/>
            </a:pPr>
            <a:r>
              <a:rPr lang="pt-BR" sz="1400" dirty="0" smtClean="0">
                <a:solidFill>
                  <a:schemeClr val="bg1">
                    <a:lumMod val="50000"/>
                  </a:schemeClr>
                </a:solidFill>
              </a:rPr>
              <a:t>Desta </a:t>
            </a:r>
            <a:r>
              <a:rPr lang="pt-BR" sz="1400" dirty="0">
                <a:solidFill>
                  <a:schemeClr val="bg1">
                    <a:lumMod val="50000"/>
                  </a:schemeClr>
                </a:solidFill>
              </a:rPr>
              <a:t>forma, com o planejamento aderente a estrutura a ser formatada que permite uma continuidade nas ações e mantem um fluxo de produção para garantir uma adequada formação e maturidade da empresa no mercado. </a:t>
            </a:r>
            <a:endParaRPr lang="pt-BR" sz="1400" dirty="0" smtClean="0">
              <a:solidFill>
                <a:schemeClr val="bg1">
                  <a:lumMod val="50000"/>
                </a:schemeClr>
              </a:solidFill>
            </a:endParaRPr>
          </a:p>
          <a:p>
            <a:pPr algn="just">
              <a:lnSpc>
                <a:spcPct val="90000"/>
              </a:lnSpc>
              <a:spcBef>
                <a:spcPts val="1800"/>
              </a:spcBef>
              <a:buClr>
                <a:srgbClr val="404040"/>
              </a:buClr>
              <a:buSzPct val="80000"/>
            </a:pPr>
            <a:r>
              <a:rPr lang="pt-BR" sz="1400" dirty="0">
                <a:solidFill>
                  <a:schemeClr val="bg1">
                    <a:lumMod val="50000"/>
                  </a:schemeClr>
                </a:solidFill>
              </a:rPr>
              <a:t>Cabe lembrar que com a abertura dos processos seletivos mostramos aos candidatos os valores da empresa e o que projetamos a nível de confiança junto aos novos ocupantes dos cargos, um trabalho de alinhamento de expectativa de ambas as partes, de um lado temos dezenas ou centenas de candidatos que aplicam para a posição em aberto para que alcancem além do emprego a possibilidade de realizações profissionais e pessoais, através dele. </a:t>
            </a:r>
          </a:p>
          <a:p>
            <a:pPr lvl="0" algn="just">
              <a:lnSpc>
                <a:spcPct val="90000"/>
              </a:lnSpc>
              <a:spcBef>
                <a:spcPts val="1800"/>
              </a:spcBef>
              <a:buClr>
                <a:srgbClr val="404040"/>
              </a:buClr>
              <a:buSzPct val="80000"/>
            </a:pPr>
            <a:endParaRPr lang="pt-BR" sz="1400" dirty="0">
              <a:solidFill>
                <a:schemeClr val="bg1">
                  <a:lumMod val="50000"/>
                </a:schemeClr>
              </a:solidFill>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2</a:t>
            </a:r>
            <a:endParaRPr lang="pt-BR" sz="1800" b="1" dirty="0">
              <a:solidFill>
                <a:srgbClr val="002060"/>
              </a:solidFill>
            </a:endParaRPr>
          </a:p>
        </p:txBody>
      </p:sp>
    </p:spTree>
    <p:extLst>
      <p:ext uri="{BB962C8B-B14F-4D97-AF65-F5344CB8AC3E}">
        <p14:creationId xmlns:p14="http://schemas.microsoft.com/office/powerpoint/2010/main" val="98182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640"/>
            <a:ext cx="8594429" cy="1320800"/>
          </a:xfrm>
        </p:spPr>
        <p:txBody>
          <a:bodyPr>
            <a:normAutofit/>
          </a:bodyPr>
          <a:lstStyle/>
          <a:p>
            <a:r>
              <a:rPr lang="pt-BR" sz="3600" dirty="0">
                <a:latin typeface="Century Gothic" panose="020B0502020202020204" pitchFamily="34" charset="0"/>
              </a:rPr>
              <a:t>Análise prévia</a:t>
            </a:r>
          </a:p>
        </p:txBody>
      </p:sp>
      <p:sp>
        <p:nvSpPr>
          <p:cNvPr id="7" name="CaixaDeTexto 6"/>
          <p:cNvSpPr txBox="1"/>
          <p:nvPr/>
        </p:nvSpPr>
        <p:spPr>
          <a:xfrm>
            <a:off x="189756" y="908720"/>
            <a:ext cx="5400600" cy="4401205"/>
          </a:xfrm>
          <a:prstGeom prst="rect">
            <a:avLst/>
          </a:prstGeom>
          <a:noFill/>
        </p:spPr>
        <p:txBody>
          <a:bodyPr wrap="square" rtlCol="0">
            <a:spAutoFit/>
          </a:bodyPr>
          <a:lstStyle/>
          <a:p>
            <a:pPr algn="just"/>
            <a:r>
              <a:rPr lang="pt-BR" sz="1400" dirty="0">
                <a:solidFill>
                  <a:schemeClr val="bg1">
                    <a:lumMod val="50000"/>
                  </a:schemeClr>
                </a:solidFill>
              </a:rPr>
              <a:t>As empresas demandam indivíduos com múltiplas competências e que gerem lucros, além de questões sobre a cultura organizacional e valores éticos que devem ser perpetuados.  Segundo Morgan (2010), a organização é vista de formas diferenciadas, as organizações denotam instrumentos de dominação. Analisar que os objetivos e as metas estipuladas não deve ser repetitivo, assim como fora colocado por Taylor, onde o trabalho dava ênfase nas tarefas; tempo-padrão; divisão do trabalho e especialização. Contrapondo-se ao método de execução pré-revolução industrial (onde todos participavam de todas as fases do processo produtivo). </a:t>
            </a:r>
            <a:endParaRPr lang="pt-BR" sz="1400" dirty="0" smtClean="0">
              <a:solidFill>
                <a:schemeClr val="bg1">
                  <a:lumMod val="50000"/>
                </a:schemeClr>
              </a:solidFill>
            </a:endParaRPr>
          </a:p>
          <a:p>
            <a:pPr algn="just"/>
            <a:endParaRPr lang="pt-BR" sz="1400" dirty="0">
              <a:solidFill>
                <a:schemeClr val="bg1">
                  <a:lumMod val="50000"/>
                </a:schemeClr>
              </a:solidFill>
            </a:endParaRPr>
          </a:p>
          <a:p>
            <a:pPr algn="just"/>
            <a:r>
              <a:rPr lang="pt-BR" sz="1400" dirty="0" smtClean="0">
                <a:solidFill>
                  <a:schemeClr val="bg1">
                    <a:lumMod val="50000"/>
                  </a:schemeClr>
                </a:solidFill>
              </a:rPr>
              <a:t>O </a:t>
            </a:r>
            <a:r>
              <a:rPr lang="pt-BR" sz="1400" dirty="0">
                <a:solidFill>
                  <a:schemeClr val="bg1">
                    <a:lumMod val="50000"/>
                  </a:schemeClr>
                </a:solidFill>
              </a:rPr>
              <a:t>Brasil vem passando por movimentos cíclicos e de incertezas ao longo dos últimos 20 anos, mesmo após a estabilização do câmbio e da fortificação da moeda nacional, impactando assim as ofertas de trabalho e a qualificação dos profissionais. Percebe-se ganhos significativos na diversidade de oportunidades de trabalho, mas por outro lado vimos o comprometimento dos jovens ser um fator de atenção no momento de absorção frente às posições abertas. </a:t>
            </a:r>
          </a:p>
        </p:txBody>
      </p:sp>
      <p:sp>
        <p:nvSpPr>
          <p:cNvPr id="9" name="CaixaDeTexto 8"/>
          <p:cNvSpPr txBox="1"/>
          <p:nvPr/>
        </p:nvSpPr>
        <p:spPr>
          <a:xfrm>
            <a:off x="5775145" y="930731"/>
            <a:ext cx="3775651" cy="5632311"/>
          </a:xfrm>
          <a:prstGeom prst="rect">
            <a:avLst/>
          </a:prstGeom>
          <a:noFill/>
        </p:spPr>
        <p:txBody>
          <a:bodyPr wrap="square" rtlCol="0">
            <a:spAutoFit/>
          </a:bodyPr>
          <a:lstStyle/>
          <a:p>
            <a:pPr algn="just"/>
            <a:r>
              <a:rPr lang="pt-BR" sz="1400" dirty="0">
                <a:solidFill>
                  <a:schemeClr val="bg1">
                    <a:lumMod val="50000"/>
                  </a:schemeClr>
                </a:solidFill>
              </a:rPr>
              <a:t>Temos que entender sobre os rumos de carreiras dos indivíduos, assim como as relações destes com o trabalho. </a:t>
            </a:r>
            <a:r>
              <a:rPr lang="pt-BR" sz="1400" dirty="0" smtClean="0">
                <a:solidFill>
                  <a:schemeClr val="bg1">
                    <a:lumMod val="50000"/>
                  </a:schemeClr>
                </a:solidFill>
              </a:rPr>
              <a:t>No </a:t>
            </a:r>
            <a:r>
              <a:rPr lang="pt-BR" sz="1400" dirty="0">
                <a:solidFill>
                  <a:schemeClr val="bg1">
                    <a:lumMod val="50000"/>
                  </a:schemeClr>
                </a:solidFill>
              </a:rPr>
              <a:t>passado as pessoas, geralmente, dedicavam suas carreiras a uma única empresa, as carreiras estáveis quanto à ameaça de desemprego, existiam progressões lineares de carreiras pré-estabelecidas pelas organizações, as estruturas com pouca flexibilidade e o sucesso do profissional era medido pelo número de degraus que consegue subir no organograma. </a:t>
            </a:r>
            <a:endParaRPr lang="pt-BR" sz="1400" dirty="0" smtClean="0">
              <a:solidFill>
                <a:schemeClr val="bg1">
                  <a:lumMod val="50000"/>
                </a:schemeClr>
              </a:solidFill>
            </a:endParaRPr>
          </a:p>
          <a:p>
            <a:pPr algn="just"/>
            <a:endParaRPr lang="pt-BR" sz="1400" dirty="0">
              <a:solidFill>
                <a:schemeClr val="bg1">
                  <a:lumMod val="50000"/>
                </a:schemeClr>
              </a:solidFill>
            </a:endParaRPr>
          </a:p>
          <a:p>
            <a:pPr algn="just"/>
            <a:r>
              <a:rPr lang="pt-BR" sz="1400" dirty="0" smtClean="0">
                <a:solidFill>
                  <a:schemeClr val="bg1">
                    <a:lumMod val="50000"/>
                  </a:schemeClr>
                </a:solidFill>
              </a:rPr>
              <a:t>Atualmente </a:t>
            </a:r>
            <a:r>
              <a:rPr lang="pt-BR" sz="1400" dirty="0">
                <a:solidFill>
                  <a:schemeClr val="bg1">
                    <a:lumMod val="50000"/>
                  </a:schemeClr>
                </a:solidFill>
              </a:rPr>
              <a:t>ocorre o enfraquecimento do compromisso com a organização, atrofiando assim, as relações de trabalho e contatos que passam a ser virtuais.  A nível social do indivíduo, percebe-se um enfraquecimento dos relacionamentos e contatos pessoais, tornando-os a margem dos contribuintes diários nos ambientes das organizações. Cabe a gestão de pessoas olhar de maneira proativa e estratégica para minimizar impactos na produção e alinhamento de expectativas.</a:t>
            </a:r>
          </a:p>
          <a:p>
            <a:pPr algn="just"/>
            <a:endParaRPr lang="pt-BR" sz="1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8" name="Espaço Reservado para Rodapé 1"/>
          <p:cNvSpPr txBox="1">
            <a:spLocks/>
          </p:cNvSpPr>
          <p:nvPr/>
        </p:nvSpPr>
        <p:spPr>
          <a:xfrm>
            <a:off x="10011931" y="6525344"/>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3</a:t>
            </a:r>
            <a:endParaRPr lang="pt-BR" sz="1800" b="1" dirty="0">
              <a:solidFill>
                <a:srgbClr val="002060"/>
              </a:solidFill>
            </a:endParaRPr>
          </a:p>
        </p:txBody>
      </p:sp>
    </p:spTree>
    <p:extLst>
      <p:ext uri="{BB962C8B-B14F-4D97-AF65-F5344CB8AC3E}">
        <p14:creationId xmlns:p14="http://schemas.microsoft.com/office/powerpoint/2010/main" val="34888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748" y="404664"/>
            <a:ext cx="3024336" cy="1872208"/>
          </a:xfrm>
          <a:effectLst>
            <a:outerShdw blurRad="50800" dist="38100" dir="18900000" algn="bl" rotWithShape="0">
              <a:prstClr val="black">
                <a:alpha val="40000"/>
              </a:prstClr>
            </a:outerShdw>
          </a:effectLst>
        </p:spPr>
        <p:txBody>
          <a:bodyPr anchor="t">
            <a:normAutofit fontScale="90000"/>
          </a:bodyPr>
          <a:lstStyle/>
          <a:p>
            <a:pPr algn="ctr"/>
            <a:r>
              <a:rPr lang="pt-BR" b="1" dirty="0" smtClean="0"/>
              <a:t>Abertura </a:t>
            </a:r>
            <a:r>
              <a:rPr lang="pt-BR" b="1" dirty="0"/>
              <a:t>de </a:t>
            </a:r>
            <a:r>
              <a:rPr lang="pt-BR" b="1" dirty="0" smtClean="0"/>
              <a:t>Processo Seletivo</a:t>
            </a:r>
            <a:r>
              <a:rPr lang="pt-BR" b="1" dirty="0"/>
              <a:t/>
            </a:r>
            <a:br>
              <a:rPr lang="pt-BR" b="1" dirty="0"/>
            </a:br>
            <a:endParaRPr lang="pt-BR" b="1"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2321" y="0"/>
            <a:ext cx="8923920" cy="6858000"/>
          </a:xfrm>
          <a:prstGeom prst="rect">
            <a:avLst/>
          </a:prstGeom>
        </p:spPr>
      </p:pic>
      <p:sp>
        <p:nvSpPr>
          <p:cNvPr id="6" name="CaixaDeTexto 5"/>
          <p:cNvSpPr txBox="1"/>
          <p:nvPr/>
        </p:nvSpPr>
        <p:spPr>
          <a:xfrm>
            <a:off x="7390556" y="4293096"/>
            <a:ext cx="3240360" cy="369332"/>
          </a:xfrm>
          <a:prstGeom prst="rect">
            <a:avLst/>
          </a:prstGeom>
          <a:noFill/>
        </p:spPr>
        <p:txBody>
          <a:bodyPr wrap="square" rtlCol="0">
            <a:spAutoFit/>
          </a:bodyPr>
          <a:lstStyle/>
          <a:p>
            <a:endParaRPr lang="pt-BR" dirty="0"/>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7"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4</a:t>
            </a:r>
            <a:endParaRPr lang="pt-BR" sz="1800" b="1" dirty="0">
              <a:solidFill>
                <a:srgbClr val="002060"/>
              </a:solidFill>
            </a:endParaRPr>
          </a:p>
        </p:txBody>
      </p:sp>
    </p:spTree>
    <p:extLst>
      <p:ext uri="{BB962C8B-B14F-4D97-AF65-F5344CB8AC3E}">
        <p14:creationId xmlns:p14="http://schemas.microsoft.com/office/powerpoint/2010/main" val="42349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742" y="254246"/>
            <a:ext cx="9649072" cy="1296144"/>
          </a:xfrm>
        </p:spPr>
        <p:txBody>
          <a:bodyPr>
            <a:noAutofit/>
          </a:bodyPr>
          <a:lstStyle/>
          <a:p>
            <a:pPr algn="ctr"/>
            <a:r>
              <a:rPr lang="pt-BR" sz="3200" dirty="0" smtClean="0"/>
              <a:t>Quando </a:t>
            </a:r>
            <a:r>
              <a:rPr lang="pt-BR" sz="3200" dirty="0"/>
              <a:t>deve ocorrer a abertura da </a:t>
            </a:r>
            <a:r>
              <a:rPr lang="pt-BR" sz="3200" dirty="0" smtClean="0"/>
              <a:t>vaga</a:t>
            </a:r>
            <a:r>
              <a:rPr lang="pt-BR" sz="3200" dirty="0"/>
              <a:t/>
            </a:r>
            <a:br>
              <a:rPr lang="pt-BR" sz="3200" dirty="0"/>
            </a:br>
            <a:endParaRPr lang="pt-BR" sz="3200" dirty="0"/>
          </a:p>
        </p:txBody>
      </p:sp>
      <p:sp>
        <p:nvSpPr>
          <p:cNvPr id="4" name="CaixaDeTexto 3"/>
          <p:cNvSpPr txBox="1"/>
          <p:nvPr/>
        </p:nvSpPr>
        <p:spPr>
          <a:xfrm>
            <a:off x="909836" y="1844824"/>
            <a:ext cx="5256584" cy="5201424"/>
          </a:xfrm>
          <a:prstGeom prst="rect">
            <a:avLst/>
          </a:prstGeom>
          <a:noFill/>
        </p:spPr>
        <p:txBody>
          <a:bodyPr wrap="square" rtlCol="0">
            <a:spAutoFit/>
          </a:bodyPr>
          <a:lstStyle/>
          <a:p>
            <a:pPr algn="just"/>
            <a:r>
              <a:rPr lang="pt-BR" sz="1400" dirty="0">
                <a:solidFill>
                  <a:schemeClr val="bg1">
                    <a:lumMod val="50000"/>
                  </a:schemeClr>
                </a:solidFill>
              </a:rPr>
              <a:t>Em primeiro lugar a sua empresa deve estar alinhada com o plano de desenvolvimento dos profissionais internos e das possíveis aberturas das posições que devem ser preenchidas ao longo do ano. Para tanto, se faz necessário mapear as necessidades dos cargos, entender o que o ocupante precisará realizar em termos de atividades, função e quais as competências comportamentais serão exigidas. A abertura da posição (vaga) conforme falamos anteriormente, deve ocorrer de maneira contínua e não somente na urgência quando o ocupante da posição irá se desligar ou será promovido ou movimentado de maneira lateral. Embora, sabemos que a abertura ocorre de acordo com a necessidade de um preenchimento imediato, então nesse caso o passo é já ter mapeado as habilidades e atividades a serem conduzidas.</a:t>
            </a:r>
          </a:p>
          <a:p>
            <a:pPr algn="just"/>
            <a:r>
              <a:rPr lang="pt-BR" sz="1400" dirty="0">
                <a:solidFill>
                  <a:schemeClr val="bg1">
                    <a:lumMod val="50000"/>
                  </a:schemeClr>
                </a:solidFill>
              </a:rPr>
              <a:t> </a:t>
            </a:r>
          </a:p>
          <a:p>
            <a:pPr algn="just"/>
            <a:r>
              <a:rPr lang="pt-BR" sz="1400" dirty="0" smtClean="0">
                <a:solidFill>
                  <a:schemeClr val="bg1">
                    <a:lumMod val="50000"/>
                  </a:schemeClr>
                </a:solidFill>
              </a:rPr>
              <a:t>Os </a:t>
            </a:r>
            <a:r>
              <a:rPr lang="pt-BR" sz="1400" dirty="0">
                <a:solidFill>
                  <a:schemeClr val="bg1">
                    <a:lumMod val="50000"/>
                  </a:schemeClr>
                </a:solidFill>
              </a:rPr>
              <a:t>projetos de recrutamento sempre serão datados com deadlines (Prazo de entrega), em torno de 10 a 20 dias entre e abertura do processo até o momento de entrevistas dos candidatos finalistas.</a:t>
            </a:r>
          </a:p>
          <a:p>
            <a:pPr algn="just"/>
            <a:r>
              <a:rPr lang="pt-BR" sz="1400" dirty="0">
                <a:solidFill>
                  <a:schemeClr val="bg1">
                    <a:lumMod val="50000"/>
                  </a:schemeClr>
                </a:solidFill>
              </a:rPr>
              <a:t> </a:t>
            </a:r>
          </a:p>
          <a:p>
            <a:pPr algn="just"/>
            <a:r>
              <a:rPr lang="pt-BR" sz="1400" dirty="0">
                <a:solidFill>
                  <a:schemeClr val="bg1">
                    <a:lumMod val="50000"/>
                  </a:schemeClr>
                </a:solidFill>
              </a:rPr>
              <a:t> </a:t>
            </a:r>
          </a:p>
          <a:p>
            <a:pPr algn="just"/>
            <a:endParaRPr lang="pt-BR" sz="1000" dirty="0"/>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470676"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CaixaDeTexto 7"/>
          <p:cNvSpPr txBox="1"/>
          <p:nvPr/>
        </p:nvSpPr>
        <p:spPr>
          <a:xfrm>
            <a:off x="6526460" y="1916832"/>
            <a:ext cx="3240360" cy="3385542"/>
          </a:xfrm>
          <a:prstGeom prst="rect">
            <a:avLst/>
          </a:prstGeom>
          <a:noFill/>
        </p:spPr>
        <p:txBody>
          <a:bodyPr wrap="square" rtlCol="0">
            <a:spAutoFit/>
          </a:bodyPr>
          <a:lstStyle/>
          <a:p>
            <a:pPr algn="just"/>
            <a:r>
              <a:rPr lang="pt-BR" sz="1400" dirty="0">
                <a:solidFill>
                  <a:schemeClr val="bg1">
                    <a:lumMod val="50000"/>
                  </a:schemeClr>
                </a:solidFill>
              </a:rPr>
              <a:t>Em vista da otimização dos processos seletivos e na busca incansável pela qualidade, vamos mapear cada etapa do nosso processo. Desde a abertura da vaga até o fechamento, isto facilitará o trâmite entre a Produção e o Financeiro. </a:t>
            </a:r>
          </a:p>
          <a:p>
            <a:pPr algn="just"/>
            <a:r>
              <a:rPr lang="pt-BR" sz="1400" dirty="0">
                <a:solidFill>
                  <a:schemeClr val="bg1">
                    <a:lumMod val="50000"/>
                  </a:schemeClr>
                </a:solidFill>
              </a:rPr>
              <a:t> </a:t>
            </a:r>
          </a:p>
          <a:p>
            <a:pPr algn="just"/>
            <a:r>
              <a:rPr lang="pt-BR" sz="1400" dirty="0">
                <a:solidFill>
                  <a:schemeClr val="bg1">
                    <a:lumMod val="50000"/>
                  </a:schemeClr>
                </a:solidFill>
              </a:rPr>
              <a:t>Os projetos de recrutamento sempre serão datados com deadlines (Prazo de entrega), em torno de 10 a 20 dias entre e abertura do processo até o momento de entrevistas dos candidatos finalistas.</a:t>
            </a:r>
          </a:p>
          <a:p>
            <a:pPr algn="just"/>
            <a:endParaRPr lang="pt-BR" dirty="0"/>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5</a:t>
            </a:r>
            <a:endParaRPr lang="pt-BR" sz="1800" b="1" dirty="0">
              <a:solidFill>
                <a:srgbClr val="002060"/>
              </a:solidFill>
            </a:endParaRPr>
          </a:p>
        </p:txBody>
      </p:sp>
    </p:spTree>
    <p:extLst>
      <p:ext uri="{BB962C8B-B14F-4D97-AF65-F5344CB8AC3E}">
        <p14:creationId xmlns:p14="http://schemas.microsoft.com/office/powerpoint/2010/main" val="224684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742" y="254246"/>
            <a:ext cx="9649072" cy="1296144"/>
          </a:xfrm>
        </p:spPr>
        <p:txBody>
          <a:bodyPr>
            <a:noAutofit/>
          </a:bodyPr>
          <a:lstStyle/>
          <a:p>
            <a:pPr algn="ctr"/>
            <a:r>
              <a:rPr lang="pt-BR" sz="3200" dirty="0" smtClean="0"/>
              <a:t>Quando </a:t>
            </a:r>
            <a:r>
              <a:rPr lang="pt-BR" sz="3200" dirty="0"/>
              <a:t>deve ocorrer a abertura da </a:t>
            </a:r>
            <a:r>
              <a:rPr lang="pt-BR" sz="3200" dirty="0" smtClean="0"/>
              <a:t>vaga</a:t>
            </a:r>
            <a:r>
              <a:rPr lang="pt-BR" sz="3200" dirty="0"/>
              <a:t/>
            </a:r>
            <a:br>
              <a:rPr lang="pt-BR" sz="3200" dirty="0"/>
            </a:br>
            <a:endParaRPr lang="pt-BR" sz="3200" dirty="0"/>
          </a:p>
        </p:txBody>
      </p:sp>
      <p:sp>
        <p:nvSpPr>
          <p:cNvPr id="4" name="CaixaDeTexto 3"/>
          <p:cNvSpPr txBox="1"/>
          <p:nvPr/>
        </p:nvSpPr>
        <p:spPr>
          <a:xfrm>
            <a:off x="909836" y="1844824"/>
            <a:ext cx="5256584" cy="4555093"/>
          </a:xfrm>
          <a:prstGeom prst="rect">
            <a:avLst/>
          </a:prstGeom>
          <a:noFill/>
        </p:spPr>
        <p:txBody>
          <a:bodyPr wrap="square" rtlCol="0">
            <a:spAutoFit/>
          </a:bodyPr>
          <a:lstStyle/>
          <a:p>
            <a:pPr algn="just"/>
            <a:r>
              <a:rPr lang="pt-BR" sz="1400" dirty="0">
                <a:solidFill>
                  <a:schemeClr val="bg1">
                    <a:lumMod val="50000"/>
                  </a:schemeClr>
                </a:solidFill>
              </a:rPr>
              <a:t>O passo seguinte será adequar os processos a uma realidade a ser seguida pelos colaboradores que vieram integrar nossa equipe. Vamos começar a pensar no que pode vir à frente sem perder o foco em nosso potencial de crescimento. A rotina é importante e sempre irá existir agora olhar para dentro da empresa para vislumbrar o caminho com mais segurança é imprescindível.</a:t>
            </a:r>
          </a:p>
          <a:p>
            <a:pPr algn="just"/>
            <a:endParaRPr lang="pt-BR" sz="1400" dirty="0">
              <a:solidFill>
                <a:schemeClr val="bg1">
                  <a:lumMod val="50000"/>
                </a:schemeClr>
              </a:solidFill>
            </a:endParaRPr>
          </a:p>
          <a:p>
            <a:pPr lvl="0" algn="just"/>
            <a:r>
              <a:rPr lang="pt-BR" sz="1400" dirty="0">
                <a:solidFill>
                  <a:schemeClr val="bg1">
                    <a:lumMod val="50000"/>
                  </a:schemeClr>
                </a:solidFill>
                <a:sym typeface="Wingdings"/>
              </a:rPr>
              <a:t></a:t>
            </a:r>
            <a:r>
              <a:rPr lang="pt-BR" sz="1400" dirty="0">
                <a:solidFill>
                  <a:schemeClr val="bg1">
                    <a:lumMod val="50000"/>
                  </a:schemeClr>
                </a:solidFill>
              </a:rPr>
              <a:t>Atualizar, desenvolver e superar serão nossos pilares para fundamentar um trabalho referencial.</a:t>
            </a:r>
          </a:p>
          <a:p>
            <a:pPr lvl="0" algn="just"/>
            <a:endParaRPr lang="pt-BR" sz="1400" dirty="0">
              <a:solidFill>
                <a:schemeClr val="bg1">
                  <a:lumMod val="50000"/>
                </a:schemeClr>
              </a:solidFill>
            </a:endParaRPr>
          </a:p>
          <a:p>
            <a:pPr lvl="0" algn="just"/>
            <a:r>
              <a:rPr lang="pt-BR" sz="1400" dirty="0">
                <a:solidFill>
                  <a:schemeClr val="bg1">
                    <a:lumMod val="50000"/>
                  </a:schemeClr>
                </a:solidFill>
              </a:rPr>
              <a:t>Ter só preparo técnico hoje em dia não quer dizer muito. É importante, mas não é o que faz a diferença na hora da contratação. E o que faz a diferença hoje na hora da contratação? As áreas de recursos humanos nos dias de hoje, além de exigir competência técnica dos candidatos, procura pessoas com habilidades e atitudes muito específicas às necessidades da empresa que demanda a vaga.</a:t>
            </a:r>
          </a:p>
          <a:p>
            <a:pPr algn="just"/>
            <a:r>
              <a:rPr lang="pt-BR" sz="1400" dirty="0">
                <a:solidFill>
                  <a:schemeClr val="bg1">
                    <a:lumMod val="50000"/>
                  </a:schemeClr>
                </a:solidFill>
              </a:rPr>
              <a:t> </a:t>
            </a:r>
          </a:p>
          <a:p>
            <a:pPr algn="just"/>
            <a:r>
              <a:rPr lang="pt-BR" sz="1400" dirty="0">
                <a:solidFill>
                  <a:schemeClr val="bg1">
                    <a:lumMod val="50000"/>
                  </a:schemeClr>
                </a:solidFill>
              </a:rPr>
              <a:t> </a:t>
            </a:r>
          </a:p>
          <a:p>
            <a:pPr algn="just"/>
            <a:endParaRPr lang="pt-BR" sz="1000" dirty="0"/>
          </a:p>
        </p:txBody>
      </p:sp>
      <p:sp>
        <p:nvSpPr>
          <p:cNvPr id="3" name="Chave esquerda 2"/>
          <p:cNvSpPr/>
          <p:nvPr/>
        </p:nvSpPr>
        <p:spPr>
          <a:xfrm>
            <a:off x="117748" y="110230"/>
            <a:ext cx="792088" cy="1440160"/>
          </a:xfrm>
          <a:prstGeom prst="leftBrace">
            <a:avLst>
              <a:gd name="adj1" fmla="val 8333"/>
              <a:gd name="adj2" fmla="val 517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have direita 6"/>
          <p:cNvSpPr/>
          <p:nvPr/>
        </p:nvSpPr>
        <p:spPr>
          <a:xfrm>
            <a:off x="8470676" y="38222"/>
            <a:ext cx="792088" cy="15841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CaixaDeTexto 7"/>
          <p:cNvSpPr txBox="1"/>
          <p:nvPr/>
        </p:nvSpPr>
        <p:spPr>
          <a:xfrm>
            <a:off x="6526460" y="1881341"/>
            <a:ext cx="3240360" cy="3385542"/>
          </a:xfrm>
          <a:prstGeom prst="rect">
            <a:avLst/>
          </a:prstGeom>
          <a:noFill/>
        </p:spPr>
        <p:txBody>
          <a:bodyPr wrap="square" rtlCol="0">
            <a:spAutoFit/>
          </a:bodyPr>
          <a:lstStyle/>
          <a:p>
            <a:pPr algn="just"/>
            <a:r>
              <a:rPr lang="pt-BR" sz="1400" dirty="0" smtClean="0">
                <a:solidFill>
                  <a:schemeClr val="bg1">
                    <a:lumMod val="50000"/>
                  </a:schemeClr>
                </a:solidFill>
              </a:rPr>
              <a:t>O </a:t>
            </a:r>
            <a:r>
              <a:rPr lang="pt-BR" sz="1400" dirty="0">
                <a:solidFill>
                  <a:schemeClr val="bg1">
                    <a:lumMod val="50000"/>
                  </a:schemeClr>
                </a:solidFill>
              </a:rPr>
              <a:t>que o profissional de recursos humanos precisa saber/conhecer junto ao solicitante da vaga em aberto? Selecionar pessoas não é uma tarefa fácil. Selecionar pessoas é comparar seres completamente desiguais. Para tal, o profissional de recursos humanos deve cercar-se de cuidados, para diminuir a subjetividade na hora da comparação. Mesmo que não seja feito por um profissional de recursos humanos o gestor da área solicitante deve estar atento a estas questões.</a:t>
            </a:r>
          </a:p>
          <a:p>
            <a:pPr algn="just"/>
            <a:endParaRPr lang="pt-BR" dirty="0"/>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9"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a:solidFill>
                  <a:srgbClr val="002060"/>
                </a:solidFill>
              </a:rPr>
              <a:t>6</a:t>
            </a:r>
          </a:p>
        </p:txBody>
      </p:sp>
    </p:spTree>
    <p:extLst>
      <p:ext uri="{BB962C8B-B14F-4D97-AF65-F5344CB8AC3E}">
        <p14:creationId xmlns:p14="http://schemas.microsoft.com/office/powerpoint/2010/main" val="308048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4664"/>
            <a:ext cx="3024336" cy="1872208"/>
          </a:xfrm>
          <a:effectLst>
            <a:outerShdw blurRad="50800" dist="38100" dir="18900000" algn="bl" rotWithShape="0">
              <a:prstClr val="black">
                <a:alpha val="40000"/>
              </a:prstClr>
            </a:outerShdw>
          </a:effectLst>
        </p:spPr>
        <p:txBody>
          <a:bodyPr anchor="t">
            <a:normAutofit fontScale="90000"/>
          </a:bodyPr>
          <a:lstStyle/>
          <a:p>
            <a:pPr algn="ctr"/>
            <a:r>
              <a:rPr lang="pt-BR" b="1" dirty="0" smtClean="0"/>
              <a:t/>
            </a:r>
            <a:br>
              <a:rPr lang="pt-BR" b="1" dirty="0" smtClean="0"/>
            </a:br>
            <a:r>
              <a:rPr lang="pt-BR" sz="4000" dirty="0"/>
              <a:t>Alinhamento do </a:t>
            </a:r>
            <a:r>
              <a:rPr lang="pt-BR" sz="4000" dirty="0" smtClean="0"/>
              <a:t>Perfil Profissional</a:t>
            </a:r>
            <a:r>
              <a:rPr lang="pt-BR" b="1" dirty="0"/>
              <a:t/>
            </a:r>
            <a:br>
              <a:rPr lang="pt-BR" b="1" dirty="0"/>
            </a:br>
            <a:endParaRPr lang="pt-BR" b="1" dirty="0"/>
          </a:p>
        </p:txBody>
      </p:sp>
      <p:sp>
        <p:nvSpPr>
          <p:cNvPr id="6" name="CaixaDeTexto 5"/>
          <p:cNvSpPr txBox="1"/>
          <p:nvPr/>
        </p:nvSpPr>
        <p:spPr>
          <a:xfrm>
            <a:off x="7390556" y="4293096"/>
            <a:ext cx="3240360" cy="369332"/>
          </a:xfrm>
          <a:prstGeom prst="rect">
            <a:avLst/>
          </a:prstGeom>
          <a:noFill/>
        </p:spPr>
        <p:txBody>
          <a:bodyPr wrap="square" rtlCol="0">
            <a:spAutoFit/>
          </a:bodyPr>
          <a:lstStyle/>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677" y="-9252"/>
            <a:ext cx="9260827" cy="6867252"/>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3" y="5882166"/>
            <a:ext cx="925009" cy="947729"/>
          </a:xfrm>
          <a:prstGeom prst="rect">
            <a:avLst/>
          </a:prstGeom>
        </p:spPr>
      </p:pic>
      <p:sp>
        <p:nvSpPr>
          <p:cNvPr id="7" name="Espaço Reservado para Rodapé 1"/>
          <p:cNvSpPr txBox="1">
            <a:spLocks/>
          </p:cNvSpPr>
          <p:nvPr/>
        </p:nvSpPr>
        <p:spPr>
          <a:xfrm>
            <a:off x="10011931" y="6530601"/>
            <a:ext cx="2176894" cy="31319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solidFill>
                  <a:srgbClr val="002060"/>
                </a:solidFill>
              </a:rPr>
              <a:t>7</a:t>
            </a:r>
            <a:endParaRPr lang="pt-BR" sz="1800" b="1" dirty="0">
              <a:solidFill>
                <a:srgbClr val="002060"/>
              </a:solidFill>
            </a:endParaRPr>
          </a:p>
        </p:txBody>
      </p:sp>
    </p:spTree>
    <p:extLst>
      <p:ext uri="{BB962C8B-B14F-4D97-AF65-F5344CB8AC3E}">
        <p14:creationId xmlns:p14="http://schemas.microsoft.com/office/powerpoint/2010/main" val="244648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463AB7F-ECB1-4DFF-AF7C-5C491E02D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3380</Words>
  <Application>Microsoft Office PowerPoint</Application>
  <PresentationFormat>Personalizar</PresentationFormat>
  <Paragraphs>368</Paragraphs>
  <Slides>32</Slides>
  <Notes>0</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Facetado</vt:lpstr>
      <vt:lpstr>Recrutamento e Seleção para não Recrutadores  </vt:lpstr>
      <vt:lpstr>Sumário</vt:lpstr>
      <vt:lpstr>Qual a função real do recrutamento e seleção</vt:lpstr>
      <vt:lpstr>Qual a função real do recrutamento e seleção</vt:lpstr>
      <vt:lpstr>Análise prévia</vt:lpstr>
      <vt:lpstr>Abertura de Processo Seletivo </vt:lpstr>
      <vt:lpstr>Quando deve ocorrer a abertura da vaga </vt:lpstr>
      <vt:lpstr>Quando deve ocorrer a abertura da vaga </vt:lpstr>
      <vt:lpstr> Alinhamento do Perfil Profissional </vt:lpstr>
      <vt:lpstr>O que eu preciso, existe? Posso pagar? </vt:lpstr>
      <vt:lpstr>  Organização e planilhas </vt:lpstr>
      <vt:lpstr>Dicas para se organizar com as planilhas</vt:lpstr>
      <vt:lpstr>   Divulgação da vaga/ Busca ativa </vt:lpstr>
      <vt:lpstr>Onde e como publicar? Como atrair talentos? </vt:lpstr>
      <vt:lpstr>Onde e como publicar? Como atrair talentos? </vt:lpstr>
      <vt:lpstr>   Triagem de currículo </vt:lpstr>
      <vt:lpstr>Como analisar um currículo? </vt:lpstr>
      <vt:lpstr>Como analisar um currículo? </vt:lpstr>
      <vt:lpstr>Como analisar um currículo? </vt:lpstr>
      <vt:lpstr>   Entrevista/ avaliação </vt:lpstr>
      <vt:lpstr> Como e o que avaliar? </vt:lpstr>
      <vt:lpstr> Como e o que avaliar? </vt:lpstr>
      <vt:lpstr> Como e o que avaliar? </vt:lpstr>
      <vt:lpstr> Como e o que avaliar? </vt:lpstr>
      <vt:lpstr> Como e o que avaliar? </vt:lpstr>
      <vt:lpstr> Como e o que avaliar? </vt:lpstr>
      <vt:lpstr> Como e o que avaliar? </vt:lpstr>
      <vt:lpstr> Entrevista por Competência</vt:lpstr>
      <vt:lpstr>   Feedback/ contratação </vt:lpstr>
      <vt:lpstr>Feedback - Importância e como formalizar a contratação</vt:lpstr>
      <vt:lpstr> Contribuições Finais: Reflexão</vt:lpstr>
      <vt:lpstr>www.loupe.com.br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2014-10-14T13:56:27Z</dcterms:created>
  <dcterms:modified xsi:type="dcterms:W3CDTF">2014-10-20T12:51:52Z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